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57"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Lst>
  <p:sldSz cy="5143500" cx="9144000"/>
  <p:notesSz cx="6858000" cy="9144000"/>
  <p:embeddedFontLst>
    <p:embeddedFont>
      <p:font typeface="Arvo"/>
      <p:regular r:id="rId37"/>
      <p:bold r:id="rId38"/>
      <p:italic r:id="rId39"/>
      <p:boldItalic r:id="rId40"/>
    </p:embeddedFont>
    <p:embeddedFont>
      <p:font typeface="Roboto Condensed"/>
      <p:regular r:id="rId41"/>
      <p:bold r:id="rId42"/>
      <p:italic r:id="rId43"/>
      <p:boldItalic r:id="rId44"/>
    </p:embeddedFont>
    <p:embeddedFont>
      <p:font typeface="Roboto Condensed Light"/>
      <p:regular r:id="rId45"/>
      <p:bold r:id="rId46"/>
      <p:italic r:id="rId47"/>
      <p:boldItalic r:id="rId4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Arvo-boldItalic.fntdata"/><Relationship Id="rId20" Type="http://schemas.openxmlformats.org/officeDocument/2006/relationships/slide" Target="slides/slide16.xml"/><Relationship Id="rId42" Type="http://schemas.openxmlformats.org/officeDocument/2006/relationships/font" Target="fonts/RobotoCondensed-bold.fntdata"/><Relationship Id="rId41" Type="http://schemas.openxmlformats.org/officeDocument/2006/relationships/font" Target="fonts/RobotoCondensed-regular.fntdata"/><Relationship Id="rId22" Type="http://schemas.openxmlformats.org/officeDocument/2006/relationships/slide" Target="slides/slide18.xml"/><Relationship Id="rId44" Type="http://schemas.openxmlformats.org/officeDocument/2006/relationships/font" Target="fonts/RobotoCondensed-boldItalic.fntdata"/><Relationship Id="rId21" Type="http://schemas.openxmlformats.org/officeDocument/2006/relationships/slide" Target="slides/slide17.xml"/><Relationship Id="rId43" Type="http://schemas.openxmlformats.org/officeDocument/2006/relationships/font" Target="fonts/RobotoCondensed-italic.fntdata"/><Relationship Id="rId24" Type="http://schemas.openxmlformats.org/officeDocument/2006/relationships/slide" Target="slides/slide20.xml"/><Relationship Id="rId46" Type="http://schemas.openxmlformats.org/officeDocument/2006/relationships/font" Target="fonts/RobotoCondensedLight-bold.fntdata"/><Relationship Id="rId23" Type="http://schemas.openxmlformats.org/officeDocument/2006/relationships/slide" Target="slides/slide19.xml"/><Relationship Id="rId45" Type="http://schemas.openxmlformats.org/officeDocument/2006/relationships/font" Target="fonts/RobotoCondensedLight-regular.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48" Type="http://schemas.openxmlformats.org/officeDocument/2006/relationships/font" Target="fonts/RobotoCondensedLight-boldItalic.fntdata"/><Relationship Id="rId25" Type="http://schemas.openxmlformats.org/officeDocument/2006/relationships/slide" Target="slides/slide21.xml"/><Relationship Id="rId47" Type="http://schemas.openxmlformats.org/officeDocument/2006/relationships/font" Target="fonts/RobotoCondensedLight-italic.fntdata"/><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11" Type="http://schemas.openxmlformats.org/officeDocument/2006/relationships/slide" Target="slides/slide7.xml"/><Relationship Id="rId33" Type="http://schemas.openxmlformats.org/officeDocument/2006/relationships/slide" Target="slides/slide29.xml"/><Relationship Id="rId10" Type="http://schemas.openxmlformats.org/officeDocument/2006/relationships/slide" Target="slides/slide6.xml"/><Relationship Id="rId32" Type="http://schemas.openxmlformats.org/officeDocument/2006/relationships/slide" Target="slides/slide28.xml"/><Relationship Id="rId13" Type="http://schemas.openxmlformats.org/officeDocument/2006/relationships/slide" Target="slides/slide9.xml"/><Relationship Id="rId35" Type="http://schemas.openxmlformats.org/officeDocument/2006/relationships/slide" Target="slides/slide31.xml"/><Relationship Id="rId12" Type="http://schemas.openxmlformats.org/officeDocument/2006/relationships/slide" Target="slides/slide8.xml"/><Relationship Id="rId34" Type="http://schemas.openxmlformats.org/officeDocument/2006/relationships/slide" Target="slides/slide30.xml"/><Relationship Id="rId15" Type="http://schemas.openxmlformats.org/officeDocument/2006/relationships/slide" Target="slides/slide11.xml"/><Relationship Id="rId37" Type="http://schemas.openxmlformats.org/officeDocument/2006/relationships/font" Target="fonts/Arvo-regular.fntdata"/><Relationship Id="rId14" Type="http://schemas.openxmlformats.org/officeDocument/2006/relationships/slide" Target="slides/slide10.xml"/><Relationship Id="rId36" Type="http://schemas.openxmlformats.org/officeDocument/2006/relationships/slide" Target="slides/slide32.xml"/><Relationship Id="rId17" Type="http://schemas.openxmlformats.org/officeDocument/2006/relationships/slide" Target="slides/slide13.xml"/><Relationship Id="rId39" Type="http://schemas.openxmlformats.org/officeDocument/2006/relationships/font" Target="fonts/Arvo-italic.fntdata"/><Relationship Id="rId16" Type="http://schemas.openxmlformats.org/officeDocument/2006/relationships/slide" Target="slides/slide12.xml"/><Relationship Id="rId38" Type="http://schemas.openxmlformats.org/officeDocument/2006/relationships/font" Target="fonts/Arvo-bold.fntdata"/><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35f391192_0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35f391192_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c457bc7c81_0_4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c457bc7c81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c457bc7c81_0_5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c457bc7c81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c6c06548bb_0_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c6c06548bb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c457bc7c81_0_6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c457bc7c81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c457bc7c81_0_8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c457bc7c81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c6c06548bb_1_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c6c06548bb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c6c06548bb_1_1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c6c06548bb_1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c6c06548bb_1_2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c6c06548bb_1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c457bc7c81_0_7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c457bc7c81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c6c06548bb_1_4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c6c06548bb_1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3606f1c2d_3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3606f1c2d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c6c06548bb_1_5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90" name="Google Shape;390;gc6c06548bb_1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c457bc7c81_0_9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99" name="Google Shape;399;gc457bc7c81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c457bc7c81_0_10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c457bc7c81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c457bc7c81_0_11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20" name="Google Shape;420;gc457bc7c81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gc6c065468f_0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32" name="Google Shape;432;gc6c065468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gc457bc7c81_0_12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45" name="Google Shape;445;gc457bc7c81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gc457bc7c81_0_14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60" name="Google Shape;460;gc457bc7c81_0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gc6c065468f_0_4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72" name="Google Shape;472;gc6c065468f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gc6c065468f_0_6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87" name="Google Shape;487;gc6c065468f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gc457bc7c81_0_15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02" name="Google Shape;502;gc457bc7c81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35f391192_02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35f391192_0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gc457bc7c81_0_16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10" name="Google Shape;510;gc457bc7c81_0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gc6c065468f_0_11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22" name="Google Shape;522;gc6c065468f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 name="Shape 532"/>
        <p:cNvGrpSpPr/>
        <p:nvPr/>
      </p:nvGrpSpPr>
      <p:grpSpPr>
        <a:xfrm>
          <a:off x="0" y="0"/>
          <a:ext cx="0" cy="0"/>
          <a:chOff x="0" y="0"/>
          <a:chExt cx="0" cy="0"/>
        </a:xfrm>
      </p:grpSpPr>
      <p:sp>
        <p:nvSpPr>
          <p:cNvPr id="533" name="Google Shape;533;g35ed75ccf_01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34" name="Google Shape;534;g35ed75ccf_0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p: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c457bc7c81_0_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c457bc7c81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c457bc7c81_0_1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c457bc7c81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c457bc7c81_0_2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c457bc7c81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c457bc7c81_0_3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c457bc7c81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c6c065468f_0_9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c6c065468f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spTree>
      <p:nvGrpSpPr>
        <p:cNvPr id="9" name="Shape 9"/>
        <p:cNvGrpSpPr/>
        <p:nvPr/>
      </p:nvGrpSpPr>
      <p:grpSpPr>
        <a:xfrm>
          <a:off x="0" y="0"/>
          <a:ext cx="0" cy="0"/>
          <a:chOff x="0" y="0"/>
          <a:chExt cx="0" cy="0"/>
        </a:xfrm>
      </p:grpSpPr>
      <p:sp>
        <p:nvSpPr>
          <p:cNvPr id="10" name="Google Shape;10;p2"/>
          <p:cNvSpPr/>
          <p:nvPr/>
        </p:nvSpPr>
        <p:spPr>
          <a:xfrm>
            <a:off x="7544483" y="657775"/>
            <a:ext cx="1299300" cy="432900"/>
          </a:xfrm>
          <a:prstGeom prst="triangle">
            <a:avLst>
              <a:gd fmla="val 32425"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rvo"/>
              <a:ea typeface="Arvo"/>
              <a:cs typeface="Arvo"/>
              <a:sym typeface="Arvo"/>
            </a:endParaRPr>
          </a:p>
        </p:txBody>
      </p:sp>
      <p:grpSp>
        <p:nvGrpSpPr>
          <p:cNvPr id="11" name="Google Shape;11;p2"/>
          <p:cNvGrpSpPr/>
          <p:nvPr/>
        </p:nvGrpSpPr>
        <p:grpSpPr>
          <a:xfrm>
            <a:off x="0" y="-7088"/>
            <a:ext cx="8661398" cy="5150588"/>
            <a:chOff x="0" y="-7088"/>
            <a:chExt cx="8661398" cy="5150588"/>
          </a:xfrm>
        </p:grpSpPr>
        <p:sp>
          <p:nvSpPr>
            <p:cNvPr id="12" name="Google Shape;12;p2"/>
            <p:cNvSpPr/>
            <p:nvPr/>
          </p:nvSpPr>
          <p:spPr>
            <a:xfrm>
              <a:off x="0" y="0"/>
              <a:ext cx="35250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flipH="1" rot="10800000">
              <a:off x="3517898" y="-7088"/>
              <a:ext cx="5143500" cy="5143500"/>
            </a:xfrm>
            <a:prstGeom prst="rtTriangl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rvo"/>
                <a:ea typeface="Arvo"/>
                <a:cs typeface="Arvo"/>
                <a:sym typeface="Arvo"/>
              </a:endParaRPr>
            </a:p>
          </p:txBody>
        </p:sp>
      </p:grpSp>
      <p:grpSp>
        <p:nvGrpSpPr>
          <p:cNvPr id="14" name="Google Shape;14;p2"/>
          <p:cNvGrpSpPr/>
          <p:nvPr/>
        </p:nvGrpSpPr>
        <p:grpSpPr>
          <a:xfrm flipH="1" rot="10800000">
            <a:off x="1" y="1090763"/>
            <a:ext cx="8847502" cy="2961975"/>
            <a:chOff x="-8178042" y="-4493254"/>
            <a:chExt cx="19483598" cy="6522736"/>
          </a:xfrm>
        </p:grpSpPr>
        <p:sp>
          <p:nvSpPr>
            <p:cNvPr id="15" name="Google Shape;15;p2"/>
            <p:cNvSpPr/>
            <p:nvPr/>
          </p:nvSpPr>
          <p:spPr>
            <a:xfrm>
              <a:off x="-8178042" y="-4493118"/>
              <a:ext cx="12968400" cy="6522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rvo"/>
                <a:ea typeface="Arvo"/>
                <a:cs typeface="Arvo"/>
                <a:sym typeface="Arvo"/>
              </a:endParaRPr>
            </a:p>
          </p:txBody>
        </p:sp>
        <p:sp>
          <p:nvSpPr>
            <p:cNvPr id="16" name="Google Shape;16;p2"/>
            <p:cNvSpPr/>
            <p:nvPr/>
          </p:nvSpPr>
          <p:spPr>
            <a:xfrm>
              <a:off x="4782955" y="-4493254"/>
              <a:ext cx="6522600" cy="65226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rvo"/>
                <a:ea typeface="Arvo"/>
                <a:cs typeface="Arvo"/>
                <a:sym typeface="Arvo"/>
              </a:endParaRPr>
            </a:p>
          </p:txBody>
        </p:sp>
      </p:grpSp>
      <p:grpSp>
        <p:nvGrpSpPr>
          <p:cNvPr id="17" name="Google Shape;17;p2"/>
          <p:cNvGrpSpPr/>
          <p:nvPr/>
        </p:nvGrpSpPr>
        <p:grpSpPr>
          <a:xfrm>
            <a:off x="3677236" y="4278349"/>
            <a:ext cx="5480829" cy="432996"/>
            <a:chOff x="5582265" y="4646738"/>
            <a:chExt cx="5480829" cy="432996"/>
          </a:xfrm>
        </p:grpSpPr>
        <p:sp>
          <p:nvSpPr>
            <p:cNvPr id="18" name="Google Shape;18;p2"/>
            <p:cNvSpPr/>
            <p:nvPr/>
          </p:nvSpPr>
          <p:spPr>
            <a:xfrm rot="10800000">
              <a:off x="5582265" y="4948334"/>
              <a:ext cx="394200" cy="131400"/>
            </a:xfrm>
            <a:prstGeom prst="triangle">
              <a:avLst>
                <a:gd fmla="val 3242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 name="Google Shape;19;p2"/>
            <p:cNvGrpSpPr/>
            <p:nvPr/>
          </p:nvGrpSpPr>
          <p:grpSpPr>
            <a:xfrm flipH="1">
              <a:off x="5585232" y="4646738"/>
              <a:ext cx="5477861" cy="304551"/>
              <a:chOff x="-24158748" y="330075"/>
              <a:chExt cx="30568423" cy="1699506"/>
            </a:xfrm>
          </p:grpSpPr>
          <p:sp>
            <p:nvSpPr>
              <p:cNvPr id="20" name="Google Shape;20;p2"/>
              <p:cNvSpPr/>
              <p:nvPr/>
            </p:nvSpPr>
            <p:spPr>
              <a:xfrm>
                <a:off x="-24158748" y="330081"/>
                <a:ext cx="28908000" cy="16995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4710175" y="330075"/>
                <a:ext cx="1699500" cy="16995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2" name="Google Shape;22;p2"/>
          <p:cNvSpPr txBox="1"/>
          <p:nvPr>
            <p:ph type="ctrTitle"/>
          </p:nvPr>
        </p:nvSpPr>
        <p:spPr>
          <a:xfrm>
            <a:off x="685800" y="1090750"/>
            <a:ext cx="5367900" cy="29619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p:cSld name="TITLE_1">
    <p:spTree>
      <p:nvGrpSpPr>
        <p:cNvPr id="23" name="Shape 23"/>
        <p:cNvGrpSpPr/>
        <p:nvPr/>
      </p:nvGrpSpPr>
      <p:grpSpPr>
        <a:xfrm>
          <a:off x="0" y="0"/>
          <a:ext cx="0" cy="0"/>
          <a:chOff x="0" y="0"/>
          <a:chExt cx="0" cy="0"/>
        </a:xfrm>
      </p:grpSpPr>
      <p:sp>
        <p:nvSpPr>
          <p:cNvPr id="24" name="Google Shape;24;p3"/>
          <p:cNvSpPr/>
          <p:nvPr/>
        </p:nvSpPr>
        <p:spPr>
          <a:xfrm>
            <a:off x="5697214" y="2635519"/>
            <a:ext cx="889200" cy="296400"/>
          </a:xfrm>
          <a:prstGeom prst="triangle">
            <a:avLst>
              <a:gd fmla="val 32425" name="adj"/>
            </a:avLst>
          </a:prstGeom>
          <a:solidFill>
            <a:srgbClr val="2632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rvo"/>
              <a:ea typeface="Arvo"/>
              <a:cs typeface="Arvo"/>
              <a:sym typeface="Arvo"/>
            </a:endParaRPr>
          </a:p>
        </p:txBody>
      </p:sp>
      <p:grpSp>
        <p:nvGrpSpPr>
          <p:cNvPr id="25" name="Google Shape;25;p3"/>
          <p:cNvGrpSpPr/>
          <p:nvPr/>
        </p:nvGrpSpPr>
        <p:grpSpPr>
          <a:xfrm>
            <a:off x="0" y="-7088"/>
            <a:ext cx="8661398" cy="5150588"/>
            <a:chOff x="0" y="-7088"/>
            <a:chExt cx="8661398" cy="5150588"/>
          </a:xfrm>
        </p:grpSpPr>
        <p:sp>
          <p:nvSpPr>
            <p:cNvPr id="26" name="Google Shape;26;p3"/>
            <p:cNvSpPr/>
            <p:nvPr/>
          </p:nvSpPr>
          <p:spPr>
            <a:xfrm>
              <a:off x="0" y="0"/>
              <a:ext cx="35250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flipH="1" rot="10800000">
              <a:off x="3517898" y="-7088"/>
              <a:ext cx="5143500" cy="5143500"/>
            </a:xfrm>
            <a:prstGeom prst="rtTriangl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rvo"/>
                <a:ea typeface="Arvo"/>
                <a:cs typeface="Arvo"/>
                <a:sym typeface="Arvo"/>
              </a:endParaRPr>
            </a:p>
          </p:txBody>
        </p:sp>
      </p:grpSp>
      <p:grpSp>
        <p:nvGrpSpPr>
          <p:cNvPr id="28" name="Google Shape;28;p3"/>
          <p:cNvGrpSpPr/>
          <p:nvPr/>
        </p:nvGrpSpPr>
        <p:grpSpPr>
          <a:xfrm flipH="1" rot="10800000">
            <a:off x="-2" y="2924826"/>
            <a:ext cx="6589087" cy="2027268"/>
            <a:chOff x="-9894852" y="-4493254"/>
            <a:chExt cx="21200407" cy="6522740"/>
          </a:xfrm>
        </p:grpSpPr>
        <p:sp>
          <p:nvSpPr>
            <p:cNvPr id="29" name="Google Shape;29;p3"/>
            <p:cNvSpPr/>
            <p:nvPr/>
          </p:nvSpPr>
          <p:spPr>
            <a:xfrm>
              <a:off x="-9894852" y="-4493114"/>
              <a:ext cx="14685300" cy="6522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rvo"/>
                <a:ea typeface="Arvo"/>
                <a:cs typeface="Arvo"/>
                <a:sym typeface="Arvo"/>
              </a:endParaRPr>
            </a:p>
          </p:txBody>
        </p:sp>
        <p:sp>
          <p:nvSpPr>
            <p:cNvPr id="30" name="Google Shape;30;p3"/>
            <p:cNvSpPr/>
            <p:nvPr/>
          </p:nvSpPr>
          <p:spPr>
            <a:xfrm>
              <a:off x="4782955" y="-4493254"/>
              <a:ext cx="6522600" cy="65226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rvo"/>
                <a:ea typeface="Arvo"/>
                <a:cs typeface="Arvo"/>
                <a:sym typeface="Arvo"/>
              </a:endParaRPr>
            </a:p>
          </p:txBody>
        </p:sp>
      </p:grpSp>
      <p:grpSp>
        <p:nvGrpSpPr>
          <p:cNvPr id="31" name="Google Shape;31;p3"/>
          <p:cNvGrpSpPr/>
          <p:nvPr/>
        </p:nvGrpSpPr>
        <p:grpSpPr>
          <a:xfrm>
            <a:off x="6946842" y="4472723"/>
            <a:ext cx="2202830" cy="670795"/>
            <a:chOff x="5575242" y="4472723"/>
            <a:chExt cx="2202830" cy="670795"/>
          </a:xfrm>
        </p:grpSpPr>
        <p:sp>
          <p:nvSpPr>
            <p:cNvPr id="32" name="Google Shape;32;p3"/>
            <p:cNvSpPr/>
            <p:nvPr/>
          </p:nvSpPr>
          <p:spPr>
            <a:xfrm rot="10800000">
              <a:off x="5575242" y="4948334"/>
              <a:ext cx="394200" cy="131400"/>
            </a:xfrm>
            <a:prstGeom prst="triangle">
              <a:avLst>
                <a:gd fmla="val 3242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3"/>
            <p:cNvGrpSpPr/>
            <p:nvPr/>
          </p:nvGrpSpPr>
          <p:grpSpPr>
            <a:xfrm flipH="1">
              <a:off x="5734850" y="4472723"/>
              <a:ext cx="2040837" cy="670795"/>
              <a:chOff x="1297954" y="330075"/>
              <a:chExt cx="5169293" cy="1699506"/>
            </a:xfrm>
          </p:grpSpPr>
          <p:sp>
            <p:nvSpPr>
              <p:cNvPr id="34" name="Google Shape;34;p3"/>
              <p:cNvSpPr/>
              <p:nvPr/>
            </p:nvSpPr>
            <p:spPr>
              <a:xfrm>
                <a:off x="1297954" y="330081"/>
                <a:ext cx="3476700" cy="1699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a:off x="4767747" y="330075"/>
                <a:ext cx="1699500" cy="1699500"/>
              </a:xfrm>
              <a:prstGeom prst="rtTriangl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 name="Google Shape;36;p3"/>
            <p:cNvGrpSpPr/>
            <p:nvPr/>
          </p:nvGrpSpPr>
          <p:grpSpPr>
            <a:xfrm flipH="1">
              <a:off x="5578209" y="4646738"/>
              <a:ext cx="2199863" cy="304563"/>
              <a:chOff x="-5827153" y="330075"/>
              <a:chExt cx="12276019" cy="1699569"/>
            </a:xfrm>
          </p:grpSpPr>
          <p:sp>
            <p:nvSpPr>
              <p:cNvPr id="37" name="Google Shape;37;p3"/>
              <p:cNvSpPr/>
              <p:nvPr/>
            </p:nvSpPr>
            <p:spPr>
              <a:xfrm>
                <a:off x="-5827153" y="330144"/>
                <a:ext cx="10612200" cy="16995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a:off x="4749366" y="330075"/>
                <a:ext cx="1699500" cy="16995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9" name="Google Shape;39;p3"/>
          <p:cNvSpPr txBox="1"/>
          <p:nvPr>
            <p:ph type="ctrTitle"/>
          </p:nvPr>
        </p:nvSpPr>
        <p:spPr>
          <a:xfrm>
            <a:off x="463525" y="2871148"/>
            <a:ext cx="4094400" cy="11598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40" name="Google Shape;40;p3"/>
          <p:cNvSpPr txBox="1"/>
          <p:nvPr>
            <p:ph idx="1" type="subTitle"/>
          </p:nvPr>
        </p:nvSpPr>
        <p:spPr>
          <a:xfrm>
            <a:off x="463525" y="3975449"/>
            <a:ext cx="4094400" cy="7848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5"/>
              </a:buClr>
              <a:buSzPts val="2000"/>
              <a:buNone/>
              <a:defRPr sz="2000">
                <a:solidFill>
                  <a:schemeClr val="accent5"/>
                </a:solidFill>
              </a:defRPr>
            </a:lvl1pPr>
            <a:lvl2pPr lvl="1" rtl="0">
              <a:spcBef>
                <a:spcPts val="1000"/>
              </a:spcBef>
              <a:spcAft>
                <a:spcPts val="0"/>
              </a:spcAft>
              <a:buClr>
                <a:schemeClr val="accent5"/>
              </a:buClr>
              <a:buSzPts val="2000"/>
              <a:buNone/>
              <a:defRPr sz="2000">
                <a:solidFill>
                  <a:schemeClr val="accent5"/>
                </a:solidFill>
              </a:defRPr>
            </a:lvl2pPr>
            <a:lvl3pPr lvl="2" rtl="0">
              <a:spcBef>
                <a:spcPts val="1000"/>
              </a:spcBef>
              <a:spcAft>
                <a:spcPts val="0"/>
              </a:spcAft>
              <a:buClr>
                <a:schemeClr val="accent5"/>
              </a:buClr>
              <a:buSzPts val="2000"/>
              <a:buNone/>
              <a:defRPr sz="2000">
                <a:solidFill>
                  <a:schemeClr val="accent5"/>
                </a:solidFill>
              </a:defRPr>
            </a:lvl3pPr>
            <a:lvl4pPr lvl="3" rtl="0">
              <a:spcBef>
                <a:spcPts val="1000"/>
              </a:spcBef>
              <a:spcAft>
                <a:spcPts val="0"/>
              </a:spcAft>
              <a:buClr>
                <a:schemeClr val="accent5"/>
              </a:buClr>
              <a:buSzPts val="2000"/>
              <a:buNone/>
              <a:defRPr sz="2000">
                <a:solidFill>
                  <a:schemeClr val="accent5"/>
                </a:solidFill>
              </a:defRPr>
            </a:lvl4pPr>
            <a:lvl5pPr lvl="4" rtl="0">
              <a:spcBef>
                <a:spcPts val="1000"/>
              </a:spcBef>
              <a:spcAft>
                <a:spcPts val="0"/>
              </a:spcAft>
              <a:buClr>
                <a:schemeClr val="accent5"/>
              </a:buClr>
              <a:buSzPts val="2000"/>
              <a:buNone/>
              <a:defRPr sz="2000">
                <a:solidFill>
                  <a:schemeClr val="accent5"/>
                </a:solidFill>
              </a:defRPr>
            </a:lvl5pPr>
            <a:lvl6pPr lvl="5" rtl="0">
              <a:spcBef>
                <a:spcPts val="1000"/>
              </a:spcBef>
              <a:spcAft>
                <a:spcPts val="0"/>
              </a:spcAft>
              <a:buClr>
                <a:schemeClr val="accent5"/>
              </a:buClr>
              <a:buSzPts val="2000"/>
              <a:buNone/>
              <a:defRPr sz="2000">
                <a:solidFill>
                  <a:schemeClr val="accent5"/>
                </a:solidFill>
              </a:defRPr>
            </a:lvl6pPr>
            <a:lvl7pPr lvl="6" rtl="0">
              <a:spcBef>
                <a:spcPts val="1000"/>
              </a:spcBef>
              <a:spcAft>
                <a:spcPts val="0"/>
              </a:spcAft>
              <a:buClr>
                <a:schemeClr val="accent5"/>
              </a:buClr>
              <a:buSzPts val="2000"/>
              <a:buNone/>
              <a:defRPr sz="2000">
                <a:solidFill>
                  <a:schemeClr val="accent5"/>
                </a:solidFill>
              </a:defRPr>
            </a:lvl7pPr>
            <a:lvl8pPr lvl="7" rtl="0">
              <a:spcBef>
                <a:spcPts val="1000"/>
              </a:spcBef>
              <a:spcAft>
                <a:spcPts val="0"/>
              </a:spcAft>
              <a:buClr>
                <a:schemeClr val="accent5"/>
              </a:buClr>
              <a:buSzPts val="2000"/>
              <a:buNone/>
              <a:defRPr sz="2000">
                <a:solidFill>
                  <a:schemeClr val="accent5"/>
                </a:solidFill>
              </a:defRPr>
            </a:lvl8pPr>
            <a:lvl9pPr lvl="8" rtl="0">
              <a:spcBef>
                <a:spcPts val="1000"/>
              </a:spcBef>
              <a:spcAft>
                <a:spcPts val="1000"/>
              </a:spcAft>
              <a:buClr>
                <a:schemeClr val="accent5"/>
              </a:buClr>
              <a:buSzPts val="2000"/>
              <a:buNone/>
              <a:defRPr sz="2000">
                <a:solidFill>
                  <a:schemeClr val="accent5"/>
                </a:solidFill>
              </a:defRPr>
            </a:lvl9pPr>
          </a:lstStyle>
          <a:p/>
        </p:txBody>
      </p:sp>
      <p:sp>
        <p:nvSpPr>
          <p:cNvPr id="41" name="Google Shape;41;p3"/>
          <p:cNvSpPr txBox="1"/>
          <p:nvPr>
            <p:ph idx="12" type="sldNum"/>
          </p:nvPr>
        </p:nvSpPr>
        <p:spPr>
          <a:xfrm>
            <a:off x="7618000" y="4636500"/>
            <a:ext cx="1487400" cy="315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_1">
    <p:spTree>
      <p:nvGrpSpPr>
        <p:cNvPr id="42" name="Shape 42"/>
        <p:cNvGrpSpPr/>
        <p:nvPr/>
      </p:nvGrpSpPr>
      <p:grpSpPr>
        <a:xfrm>
          <a:off x="0" y="0"/>
          <a:ext cx="0" cy="0"/>
          <a:chOff x="0" y="0"/>
          <a:chExt cx="0" cy="0"/>
        </a:xfrm>
      </p:grpSpPr>
      <p:grpSp>
        <p:nvGrpSpPr>
          <p:cNvPr id="43" name="Google Shape;43;p4"/>
          <p:cNvGrpSpPr/>
          <p:nvPr/>
        </p:nvGrpSpPr>
        <p:grpSpPr>
          <a:xfrm>
            <a:off x="6946842" y="4472723"/>
            <a:ext cx="2202830" cy="670795"/>
            <a:chOff x="5575242" y="4472723"/>
            <a:chExt cx="2202830" cy="670795"/>
          </a:xfrm>
        </p:grpSpPr>
        <p:sp>
          <p:nvSpPr>
            <p:cNvPr id="44" name="Google Shape;44;p4"/>
            <p:cNvSpPr/>
            <p:nvPr/>
          </p:nvSpPr>
          <p:spPr>
            <a:xfrm rot="10800000">
              <a:off x="5575242" y="4948334"/>
              <a:ext cx="394200" cy="131400"/>
            </a:xfrm>
            <a:prstGeom prst="triangle">
              <a:avLst>
                <a:gd fmla="val 3242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 name="Google Shape;45;p4"/>
            <p:cNvGrpSpPr/>
            <p:nvPr/>
          </p:nvGrpSpPr>
          <p:grpSpPr>
            <a:xfrm flipH="1">
              <a:off x="5734850" y="4472723"/>
              <a:ext cx="2040837" cy="670795"/>
              <a:chOff x="1297954" y="330075"/>
              <a:chExt cx="5169293" cy="1699506"/>
            </a:xfrm>
          </p:grpSpPr>
          <p:sp>
            <p:nvSpPr>
              <p:cNvPr id="46" name="Google Shape;46;p4"/>
              <p:cNvSpPr/>
              <p:nvPr/>
            </p:nvSpPr>
            <p:spPr>
              <a:xfrm>
                <a:off x="1297954" y="330081"/>
                <a:ext cx="3476700" cy="1699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4"/>
              <p:cNvSpPr/>
              <p:nvPr/>
            </p:nvSpPr>
            <p:spPr>
              <a:xfrm>
                <a:off x="4767747" y="330075"/>
                <a:ext cx="1699500" cy="1699500"/>
              </a:xfrm>
              <a:prstGeom prst="rtTriangl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 name="Google Shape;48;p4"/>
            <p:cNvGrpSpPr/>
            <p:nvPr/>
          </p:nvGrpSpPr>
          <p:grpSpPr>
            <a:xfrm flipH="1">
              <a:off x="5578209" y="4646738"/>
              <a:ext cx="2199863" cy="304563"/>
              <a:chOff x="-5827153" y="330075"/>
              <a:chExt cx="12276019" cy="1699569"/>
            </a:xfrm>
          </p:grpSpPr>
          <p:sp>
            <p:nvSpPr>
              <p:cNvPr id="49" name="Google Shape;49;p4"/>
              <p:cNvSpPr/>
              <p:nvPr/>
            </p:nvSpPr>
            <p:spPr>
              <a:xfrm>
                <a:off x="-5827153" y="330144"/>
                <a:ext cx="10612200" cy="16995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4"/>
              <p:cNvSpPr/>
              <p:nvPr/>
            </p:nvSpPr>
            <p:spPr>
              <a:xfrm>
                <a:off x="4749366" y="330075"/>
                <a:ext cx="1699500" cy="16995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51" name="Google Shape;51;p4"/>
          <p:cNvSpPr/>
          <p:nvPr/>
        </p:nvSpPr>
        <p:spPr>
          <a:xfrm>
            <a:off x="7544483" y="657775"/>
            <a:ext cx="1299300" cy="432900"/>
          </a:xfrm>
          <a:prstGeom prst="triangle">
            <a:avLst>
              <a:gd fmla="val 32425"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rvo"/>
              <a:ea typeface="Arvo"/>
              <a:cs typeface="Arvo"/>
              <a:sym typeface="Arvo"/>
            </a:endParaRPr>
          </a:p>
        </p:txBody>
      </p:sp>
      <p:grpSp>
        <p:nvGrpSpPr>
          <p:cNvPr id="52" name="Google Shape;52;p4"/>
          <p:cNvGrpSpPr/>
          <p:nvPr/>
        </p:nvGrpSpPr>
        <p:grpSpPr>
          <a:xfrm>
            <a:off x="0" y="-7088"/>
            <a:ext cx="8661398" cy="5150588"/>
            <a:chOff x="0" y="-7088"/>
            <a:chExt cx="8661398" cy="5150588"/>
          </a:xfrm>
        </p:grpSpPr>
        <p:sp>
          <p:nvSpPr>
            <p:cNvPr id="53" name="Google Shape;53;p4"/>
            <p:cNvSpPr/>
            <p:nvPr/>
          </p:nvSpPr>
          <p:spPr>
            <a:xfrm>
              <a:off x="0" y="0"/>
              <a:ext cx="35250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4"/>
            <p:cNvSpPr/>
            <p:nvPr/>
          </p:nvSpPr>
          <p:spPr>
            <a:xfrm flipH="1" rot="10800000">
              <a:off x="3517898" y="-7088"/>
              <a:ext cx="5143500" cy="5143500"/>
            </a:xfrm>
            <a:prstGeom prst="rtTriangl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rvo"/>
                <a:ea typeface="Arvo"/>
                <a:cs typeface="Arvo"/>
                <a:sym typeface="Arvo"/>
              </a:endParaRPr>
            </a:p>
          </p:txBody>
        </p:sp>
      </p:grpSp>
      <p:grpSp>
        <p:nvGrpSpPr>
          <p:cNvPr id="55" name="Google Shape;55;p4"/>
          <p:cNvGrpSpPr/>
          <p:nvPr/>
        </p:nvGrpSpPr>
        <p:grpSpPr>
          <a:xfrm flipH="1" rot="10800000">
            <a:off x="1" y="1090763"/>
            <a:ext cx="8847502" cy="2961975"/>
            <a:chOff x="-8178042" y="-4493254"/>
            <a:chExt cx="19483598" cy="6522736"/>
          </a:xfrm>
        </p:grpSpPr>
        <p:sp>
          <p:nvSpPr>
            <p:cNvPr id="56" name="Google Shape;56;p4"/>
            <p:cNvSpPr/>
            <p:nvPr/>
          </p:nvSpPr>
          <p:spPr>
            <a:xfrm>
              <a:off x="-8178042" y="-4493118"/>
              <a:ext cx="12968400" cy="6522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rvo"/>
                <a:ea typeface="Arvo"/>
                <a:cs typeface="Arvo"/>
                <a:sym typeface="Arvo"/>
              </a:endParaRPr>
            </a:p>
          </p:txBody>
        </p:sp>
        <p:sp>
          <p:nvSpPr>
            <p:cNvPr id="57" name="Google Shape;57;p4"/>
            <p:cNvSpPr/>
            <p:nvPr/>
          </p:nvSpPr>
          <p:spPr>
            <a:xfrm>
              <a:off x="4782955" y="-4493254"/>
              <a:ext cx="6522600" cy="65226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rvo"/>
                <a:ea typeface="Arvo"/>
                <a:cs typeface="Arvo"/>
                <a:sym typeface="Arvo"/>
              </a:endParaRPr>
            </a:p>
          </p:txBody>
        </p:sp>
      </p:grpSp>
      <p:sp>
        <p:nvSpPr>
          <p:cNvPr id="58" name="Google Shape;58;p4"/>
          <p:cNvSpPr txBox="1"/>
          <p:nvPr>
            <p:ph idx="1" type="body"/>
          </p:nvPr>
        </p:nvSpPr>
        <p:spPr>
          <a:xfrm>
            <a:off x="829775" y="1202000"/>
            <a:ext cx="5090700" cy="2745000"/>
          </a:xfrm>
          <a:prstGeom prst="rect">
            <a:avLst/>
          </a:prstGeom>
        </p:spPr>
        <p:txBody>
          <a:bodyPr anchorCtr="0" anchor="t" bIns="91425" lIns="91425" spcFirstLastPara="1" rIns="91425" wrap="square" tIns="91425">
            <a:noAutofit/>
          </a:bodyPr>
          <a:lstStyle>
            <a:lvl1pPr indent="-419100" lvl="0" marL="457200" rtl="0">
              <a:spcBef>
                <a:spcPts val="600"/>
              </a:spcBef>
              <a:spcAft>
                <a:spcPts val="0"/>
              </a:spcAft>
              <a:buClr>
                <a:srgbClr val="FFFFFF"/>
              </a:buClr>
              <a:buSzPts val="3000"/>
              <a:buChar char="▰"/>
              <a:defRPr i="1" sz="3000">
                <a:solidFill>
                  <a:srgbClr val="FFFFFF"/>
                </a:solidFill>
              </a:defRPr>
            </a:lvl1pPr>
            <a:lvl2pPr indent="-419100" lvl="1" marL="914400" rtl="0">
              <a:spcBef>
                <a:spcPts val="480"/>
              </a:spcBef>
              <a:spcAft>
                <a:spcPts val="0"/>
              </a:spcAft>
              <a:buClr>
                <a:srgbClr val="FFFFFF"/>
              </a:buClr>
              <a:buSzPts val="3000"/>
              <a:buChar char="▻"/>
              <a:defRPr i="1" sz="3000">
                <a:solidFill>
                  <a:srgbClr val="FFFFFF"/>
                </a:solidFill>
              </a:defRPr>
            </a:lvl2pPr>
            <a:lvl3pPr indent="-419100" lvl="2" marL="1371600" rtl="0">
              <a:spcBef>
                <a:spcPts val="480"/>
              </a:spcBef>
              <a:spcAft>
                <a:spcPts val="0"/>
              </a:spcAft>
              <a:buClr>
                <a:srgbClr val="FFFFFF"/>
              </a:buClr>
              <a:buSzPts val="3000"/>
              <a:buChar char="▻"/>
              <a:defRPr i="1" sz="3000">
                <a:solidFill>
                  <a:srgbClr val="FFFFFF"/>
                </a:solidFill>
              </a:defRPr>
            </a:lvl3pPr>
            <a:lvl4pPr indent="-419100" lvl="3" marL="1828800" rtl="0">
              <a:spcBef>
                <a:spcPts val="360"/>
              </a:spcBef>
              <a:spcAft>
                <a:spcPts val="0"/>
              </a:spcAft>
              <a:buClr>
                <a:srgbClr val="FFFFFF"/>
              </a:buClr>
              <a:buSzPts val="3000"/>
              <a:buChar char="▻"/>
              <a:defRPr i="1" sz="3000">
                <a:solidFill>
                  <a:srgbClr val="FFFFFF"/>
                </a:solidFill>
              </a:defRPr>
            </a:lvl4pPr>
            <a:lvl5pPr indent="-419100" lvl="4" marL="2286000" rtl="0">
              <a:spcBef>
                <a:spcPts val="360"/>
              </a:spcBef>
              <a:spcAft>
                <a:spcPts val="0"/>
              </a:spcAft>
              <a:buClr>
                <a:srgbClr val="FFFFFF"/>
              </a:buClr>
              <a:buSzPts val="3000"/>
              <a:buChar char="▻"/>
              <a:defRPr i="1" sz="3000">
                <a:solidFill>
                  <a:srgbClr val="FFFFFF"/>
                </a:solidFill>
              </a:defRPr>
            </a:lvl5pPr>
            <a:lvl6pPr indent="-419100" lvl="5" marL="2743200" rtl="0">
              <a:spcBef>
                <a:spcPts val="360"/>
              </a:spcBef>
              <a:spcAft>
                <a:spcPts val="0"/>
              </a:spcAft>
              <a:buClr>
                <a:srgbClr val="FFFFFF"/>
              </a:buClr>
              <a:buSzPts val="3000"/>
              <a:buChar char="▻"/>
              <a:defRPr i="1" sz="3000">
                <a:solidFill>
                  <a:srgbClr val="FFFFFF"/>
                </a:solidFill>
              </a:defRPr>
            </a:lvl6pPr>
            <a:lvl7pPr indent="-419100" lvl="6" marL="3200400" rtl="0">
              <a:spcBef>
                <a:spcPts val="360"/>
              </a:spcBef>
              <a:spcAft>
                <a:spcPts val="0"/>
              </a:spcAft>
              <a:buClr>
                <a:srgbClr val="FFFFFF"/>
              </a:buClr>
              <a:buSzPts val="3000"/>
              <a:buChar char="▻"/>
              <a:defRPr i="1" sz="3000">
                <a:solidFill>
                  <a:srgbClr val="FFFFFF"/>
                </a:solidFill>
              </a:defRPr>
            </a:lvl7pPr>
            <a:lvl8pPr indent="-419100" lvl="7" marL="3657600" rtl="0">
              <a:spcBef>
                <a:spcPts val="360"/>
              </a:spcBef>
              <a:spcAft>
                <a:spcPts val="0"/>
              </a:spcAft>
              <a:buClr>
                <a:srgbClr val="FFFFFF"/>
              </a:buClr>
              <a:buSzPts val="3000"/>
              <a:buChar char="▻"/>
              <a:defRPr i="1" sz="3000">
                <a:solidFill>
                  <a:srgbClr val="FFFFFF"/>
                </a:solidFill>
              </a:defRPr>
            </a:lvl8pPr>
            <a:lvl9pPr indent="-419100" lvl="8" marL="4114800">
              <a:spcBef>
                <a:spcPts val="360"/>
              </a:spcBef>
              <a:spcAft>
                <a:spcPts val="0"/>
              </a:spcAft>
              <a:buClr>
                <a:srgbClr val="FFFFFF"/>
              </a:buClr>
              <a:buSzPts val="3000"/>
              <a:buChar char="▻"/>
              <a:defRPr i="1" sz="3000">
                <a:solidFill>
                  <a:srgbClr val="FFFFFF"/>
                </a:solidFill>
              </a:defRPr>
            </a:lvl9pPr>
          </a:lstStyle>
          <a:p/>
        </p:txBody>
      </p:sp>
      <p:sp>
        <p:nvSpPr>
          <p:cNvPr id="59" name="Google Shape;59;p4"/>
          <p:cNvSpPr txBox="1"/>
          <p:nvPr/>
        </p:nvSpPr>
        <p:spPr>
          <a:xfrm>
            <a:off x="286600" y="1014575"/>
            <a:ext cx="676500" cy="653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7200">
                <a:solidFill>
                  <a:schemeClr val="accent5"/>
                </a:solidFill>
              </a:rPr>
              <a:t>“</a:t>
            </a:r>
            <a:endParaRPr b="1" sz="7200">
              <a:solidFill>
                <a:schemeClr val="accent5"/>
              </a:solidFill>
            </a:endParaRPr>
          </a:p>
        </p:txBody>
      </p:sp>
      <p:sp>
        <p:nvSpPr>
          <p:cNvPr id="60" name="Google Shape;60;p4"/>
          <p:cNvSpPr txBox="1"/>
          <p:nvPr>
            <p:ph idx="12" type="sldNum"/>
          </p:nvPr>
        </p:nvSpPr>
        <p:spPr>
          <a:xfrm>
            <a:off x="7618000" y="4636500"/>
            <a:ext cx="1487400" cy="315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type="tx">
  <p:cSld name="TITLE_AND_BODY">
    <p:spTree>
      <p:nvGrpSpPr>
        <p:cNvPr id="61" name="Shape 61"/>
        <p:cNvGrpSpPr/>
        <p:nvPr/>
      </p:nvGrpSpPr>
      <p:grpSpPr>
        <a:xfrm>
          <a:off x="0" y="0"/>
          <a:ext cx="0" cy="0"/>
          <a:chOff x="0" y="0"/>
          <a:chExt cx="0" cy="0"/>
        </a:xfrm>
      </p:grpSpPr>
      <p:grpSp>
        <p:nvGrpSpPr>
          <p:cNvPr id="62" name="Google Shape;62;p5"/>
          <p:cNvGrpSpPr/>
          <p:nvPr/>
        </p:nvGrpSpPr>
        <p:grpSpPr>
          <a:xfrm>
            <a:off x="6946842" y="4472723"/>
            <a:ext cx="2202830" cy="670795"/>
            <a:chOff x="5575242" y="4472723"/>
            <a:chExt cx="2202830" cy="670795"/>
          </a:xfrm>
        </p:grpSpPr>
        <p:sp>
          <p:nvSpPr>
            <p:cNvPr id="63" name="Google Shape;63;p5"/>
            <p:cNvSpPr/>
            <p:nvPr/>
          </p:nvSpPr>
          <p:spPr>
            <a:xfrm rot="10800000">
              <a:off x="5575242" y="4948334"/>
              <a:ext cx="394200" cy="131400"/>
            </a:xfrm>
            <a:prstGeom prst="triangle">
              <a:avLst>
                <a:gd fmla="val 3242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 name="Google Shape;64;p5"/>
            <p:cNvGrpSpPr/>
            <p:nvPr/>
          </p:nvGrpSpPr>
          <p:grpSpPr>
            <a:xfrm flipH="1">
              <a:off x="5734850" y="4472723"/>
              <a:ext cx="2040837" cy="670795"/>
              <a:chOff x="1297954" y="330075"/>
              <a:chExt cx="5169293" cy="1699506"/>
            </a:xfrm>
          </p:grpSpPr>
          <p:sp>
            <p:nvSpPr>
              <p:cNvPr id="65" name="Google Shape;65;p5"/>
              <p:cNvSpPr/>
              <p:nvPr/>
            </p:nvSpPr>
            <p:spPr>
              <a:xfrm>
                <a:off x="1297954" y="330081"/>
                <a:ext cx="3476700" cy="1699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5"/>
              <p:cNvSpPr/>
              <p:nvPr/>
            </p:nvSpPr>
            <p:spPr>
              <a:xfrm>
                <a:off x="4767747" y="330075"/>
                <a:ext cx="1699500" cy="1699500"/>
              </a:xfrm>
              <a:prstGeom prst="rtTriangl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 name="Google Shape;67;p5"/>
            <p:cNvGrpSpPr/>
            <p:nvPr/>
          </p:nvGrpSpPr>
          <p:grpSpPr>
            <a:xfrm flipH="1">
              <a:off x="5578209" y="4646738"/>
              <a:ext cx="2199863" cy="304563"/>
              <a:chOff x="-5827153" y="330075"/>
              <a:chExt cx="12276019" cy="1699569"/>
            </a:xfrm>
          </p:grpSpPr>
          <p:sp>
            <p:nvSpPr>
              <p:cNvPr id="68" name="Google Shape;68;p5"/>
              <p:cNvSpPr/>
              <p:nvPr/>
            </p:nvSpPr>
            <p:spPr>
              <a:xfrm>
                <a:off x="-5827153" y="330144"/>
                <a:ext cx="10612200" cy="16995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5"/>
              <p:cNvSpPr/>
              <p:nvPr/>
            </p:nvSpPr>
            <p:spPr>
              <a:xfrm>
                <a:off x="4749366" y="330075"/>
                <a:ext cx="1699500" cy="16995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0" name="Google Shape;70;p5"/>
          <p:cNvGrpSpPr/>
          <p:nvPr/>
        </p:nvGrpSpPr>
        <p:grpSpPr>
          <a:xfrm>
            <a:off x="-4" y="40"/>
            <a:ext cx="7072430" cy="1327315"/>
            <a:chOff x="-4" y="40"/>
            <a:chExt cx="7072430" cy="1327315"/>
          </a:xfrm>
        </p:grpSpPr>
        <p:sp>
          <p:nvSpPr>
            <p:cNvPr id="71" name="Google Shape;71;p5"/>
            <p:cNvSpPr/>
            <p:nvPr/>
          </p:nvSpPr>
          <p:spPr>
            <a:xfrm>
              <a:off x="6292649" y="126425"/>
              <a:ext cx="779700" cy="259800"/>
            </a:xfrm>
            <a:prstGeom prst="triangle">
              <a:avLst>
                <a:gd fmla="val 32425"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rvo"/>
                <a:ea typeface="Arvo"/>
                <a:cs typeface="Arvo"/>
                <a:sym typeface="Arvo"/>
              </a:endParaRPr>
            </a:p>
          </p:txBody>
        </p:sp>
        <p:grpSp>
          <p:nvGrpSpPr>
            <p:cNvPr id="72" name="Google Shape;72;p5"/>
            <p:cNvGrpSpPr/>
            <p:nvPr/>
          </p:nvGrpSpPr>
          <p:grpSpPr>
            <a:xfrm flipH="1" rot="10800000">
              <a:off x="3" y="40"/>
              <a:ext cx="6756168" cy="1327315"/>
              <a:chOff x="-2168138" y="330075"/>
              <a:chExt cx="8650663" cy="1699506"/>
            </a:xfrm>
          </p:grpSpPr>
          <p:sp>
            <p:nvSpPr>
              <p:cNvPr id="73" name="Google Shape;73;p5"/>
              <p:cNvSpPr/>
              <p:nvPr/>
            </p:nvSpPr>
            <p:spPr>
              <a:xfrm>
                <a:off x="-2168138" y="330081"/>
                <a:ext cx="6958200" cy="1699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rvo"/>
                  <a:ea typeface="Arvo"/>
                  <a:cs typeface="Arvo"/>
                  <a:sym typeface="Arvo"/>
                </a:endParaRPr>
              </a:p>
            </p:txBody>
          </p:sp>
          <p:sp>
            <p:nvSpPr>
              <p:cNvPr id="74" name="Google Shape;74;p5"/>
              <p:cNvSpPr/>
              <p:nvPr/>
            </p:nvSpPr>
            <p:spPr>
              <a:xfrm>
                <a:off x="4783025" y="330075"/>
                <a:ext cx="1699500" cy="1699500"/>
              </a:xfrm>
              <a:prstGeom prst="rtTriangl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rvo"/>
                  <a:ea typeface="Arvo"/>
                  <a:cs typeface="Arvo"/>
                  <a:sym typeface="Arvo"/>
                </a:endParaRPr>
              </a:p>
            </p:txBody>
          </p:sp>
        </p:grpSp>
        <p:grpSp>
          <p:nvGrpSpPr>
            <p:cNvPr id="75" name="Google Shape;75;p5"/>
            <p:cNvGrpSpPr/>
            <p:nvPr/>
          </p:nvGrpSpPr>
          <p:grpSpPr>
            <a:xfrm flipH="1" rot="10800000">
              <a:off x="-4" y="381007"/>
              <a:ext cx="7072430" cy="771744"/>
              <a:chOff x="-9092084" y="330075"/>
              <a:chExt cx="15574609" cy="1699501"/>
            </a:xfrm>
          </p:grpSpPr>
          <p:sp>
            <p:nvSpPr>
              <p:cNvPr id="76" name="Google Shape;76;p5"/>
              <p:cNvSpPr/>
              <p:nvPr/>
            </p:nvSpPr>
            <p:spPr>
              <a:xfrm>
                <a:off x="-9092084" y="330076"/>
                <a:ext cx="13882200" cy="1699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rvo"/>
                  <a:ea typeface="Arvo"/>
                  <a:cs typeface="Arvo"/>
                  <a:sym typeface="Arvo"/>
                </a:endParaRPr>
              </a:p>
            </p:txBody>
          </p:sp>
          <p:sp>
            <p:nvSpPr>
              <p:cNvPr id="77" name="Google Shape;77;p5"/>
              <p:cNvSpPr/>
              <p:nvPr/>
            </p:nvSpPr>
            <p:spPr>
              <a:xfrm>
                <a:off x="4783025" y="330075"/>
                <a:ext cx="1699500" cy="1699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rvo"/>
                  <a:ea typeface="Arvo"/>
                  <a:cs typeface="Arvo"/>
                  <a:sym typeface="Arvo"/>
                </a:endParaRPr>
              </a:p>
            </p:txBody>
          </p:sp>
        </p:grpSp>
      </p:grpSp>
      <p:sp>
        <p:nvSpPr>
          <p:cNvPr id="78" name="Google Shape;78;p5"/>
          <p:cNvSpPr txBox="1"/>
          <p:nvPr>
            <p:ph type="title"/>
          </p:nvPr>
        </p:nvSpPr>
        <p:spPr>
          <a:xfrm>
            <a:off x="814275" y="392575"/>
            <a:ext cx="5492400" cy="766200"/>
          </a:xfrm>
          <a:prstGeom prst="rect">
            <a:avLst/>
          </a:prstGeom>
        </p:spPr>
        <p:txBody>
          <a:bodyPr anchorCtr="0" anchor="ctr"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p:txBody>
      </p:sp>
      <p:sp>
        <p:nvSpPr>
          <p:cNvPr id="79" name="Google Shape;79;p5"/>
          <p:cNvSpPr txBox="1"/>
          <p:nvPr>
            <p:ph idx="1" type="body"/>
          </p:nvPr>
        </p:nvSpPr>
        <p:spPr>
          <a:xfrm>
            <a:off x="814275" y="1327350"/>
            <a:ext cx="6132600" cy="3145500"/>
          </a:xfrm>
          <a:prstGeom prst="rect">
            <a:avLst/>
          </a:prstGeom>
        </p:spPr>
        <p:txBody>
          <a:bodyPr anchorCtr="0" anchor="ctr" bIns="91425" lIns="91425" spcFirstLastPara="1" rIns="91425" wrap="square" tIns="91425">
            <a:noAutofit/>
          </a:bodyPr>
          <a:lstStyle>
            <a:lvl1pPr indent="-381000" lvl="0" marL="457200">
              <a:spcBef>
                <a:spcPts val="600"/>
              </a:spcBef>
              <a:spcAft>
                <a:spcPts val="0"/>
              </a:spcAft>
              <a:buSzPts val="2400"/>
              <a:buChar char="▰"/>
              <a:defRPr/>
            </a:lvl1pPr>
            <a:lvl2pPr indent="-381000" lvl="1" marL="914400">
              <a:spcBef>
                <a:spcPts val="1000"/>
              </a:spcBef>
              <a:spcAft>
                <a:spcPts val="0"/>
              </a:spcAft>
              <a:buSzPts val="2400"/>
              <a:buChar char="▻"/>
              <a:defRPr/>
            </a:lvl2pPr>
            <a:lvl3pPr indent="-381000" lvl="2" marL="1371600">
              <a:spcBef>
                <a:spcPts val="1000"/>
              </a:spcBef>
              <a:spcAft>
                <a:spcPts val="0"/>
              </a:spcAft>
              <a:buSzPts val="2400"/>
              <a:buChar char="▻"/>
              <a:defRPr/>
            </a:lvl3pPr>
            <a:lvl4pPr indent="-381000" lvl="3" marL="1828800">
              <a:spcBef>
                <a:spcPts val="1000"/>
              </a:spcBef>
              <a:spcAft>
                <a:spcPts val="0"/>
              </a:spcAft>
              <a:buSzPts val="2400"/>
              <a:buChar char="▻"/>
              <a:defRPr/>
            </a:lvl4pPr>
            <a:lvl5pPr indent="-381000" lvl="4" marL="2286000">
              <a:spcBef>
                <a:spcPts val="1000"/>
              </a:spcBef>
              <a:spcAft>
                <a:spcPts val="0"/>
              </a:spcAft>
              <a:buSzPts val="2400"/>
              <a:buChar char="▻"/>
              <a:defRPr/>
            </a:lvl5pPr>
            <a:lvl6pPr indent="-381000" lvl="5" marL="2743200">
              <a:spcBef>
                <a:spcPts val="1000"/>
              </a:spcBef>
              <a:spcAft>
                <a:spcPts val="0"/>
              </a:spcAft>
              <a:buSzPts val="2400"/>
              <a:buChar char="▻"/>
              <a:defRPr/>
            </a:lvl6pPr>
            <a:lvl7pPr indent="-381000" lvl="6" marL="3200400">
              <a:spcBef>
                <a:spcPts val="1000"/>
              </a:spcBef>
              <a:spcAft>
                <a:spcPts val="0"/>
              </a:spcAft>
              <a:buSzPts val="2400"/>
              <a:buChar char="▻"/>
              <a:defRPr/>
            </a:lvl7pPr>
            <a:lvl8pPr indent="-381000" lvl="7" marL="3657600">
              <a:spcBef>
                <a:spcPts val="1000"/>
              </a:spcBef>
              <a:spcAft>
                <a:spcPts val="0"/>
              </a:spcAft>
              <a:buSzPts val="2400"/>
              <a:buChar char="▻"/>
              <a:defRPr/>
            </a:lvl8pPr>
            <a:lvl9pPr indent="-381000" lvl="8" marL="4114800">
              <a:spcBef>
                <a:spcPts val="1000"/>
              </a:spcBef>
              <a:spcAft>
                <a:spcPts val="1000"/>
              </a:spcAft>
              <a:buSzPts val="2400"/>
              <a:buChar char="▻"/>
              <a:defRPr/>
            </a:lvl9pPr>
          </a:lstStyle>
          <a:p/>
        </p:txBody>
      </p:sp>
      <p:sp>
        <p:nvSpPr>
          <p:cNvPr id="80" name="Google Shape;80;p5"/>
          <p:cNvSpPr txBox="1"/>
          <p:nvPr>
            <p:ph idx="12" type="sldNum"/>
          </p:nvPr>
        </p:nvSpPr>
        <p:spPr>
          <a:xfrm>
            <a:off x="7618000" y="4636500"/>
            <a:ext cx="1487400" cy="315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2 columns" type="twoColTx">
  <p:cSld name="TITLE_AND_TWO_COLUMNS">
    <p:spTree>
      <p:nvGrpSpPr>
        <p:cNvPr id="81" name="Shape 81"/>
        <p:cNvGrpSpPr/>
        <p:nvPr/>
      </p:nvGrpSpPr>
      <p:grpSpPr>
        <a:xfrm>
          <a:off x="0" y="0"/>
          <a:ext cx="0" cy="0"/>
          <a:chOff x="0" y="0"/>
          <a:chExt cx="0" cy="0"/>
        </a:xfrm>
      </p:grpSpPr>
      <p:grpSp>
        <p:nvGrpSpPr>
          <p:cNvPr id="82" name="Google Shape;82;p6"/>
          <p:cNvGrpSpPr/>
          <p:nvPr/>
        </p:nvGrpSpPr>
        <p:grpSpPr>
          <a:xfrm>
            <a:off x="-4" y="40"/>
            <a:ext cx="7072430" cy="1327315"/>
            <a:chOff x="-4" y="40"/>
            <a:chExt cx="7072430" cy="1327315"/>
          </a:xfrm>
        </p:grpSpPr>
        <p:sp>
          <p:nvSpPr>
            <p:cNvPr id="83" name="Google Shape;83;p6"/>
            <p:cNvSpPr/>
            <p:nvPr/>
          </p:nvSpPr>
          <p:spPr>
            <a:xfrm>
              <a:off x="6292649" y="126425"/>
              <a:ext cx="779700" cy="259800"/>
            </a:xfrm>
            <a:prstGeom prst="triangle">
              <a:avLst>
                <a:gd fmla="val 32425"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rvo"/>
                <a:ea typeface="Arvo"/>
                <a:cs typeface="Arvo"/>
                <a:sym typeface="Arvo"/>
              </a:endParaRPr>
            </a:p>
          </p:txBody>
        </p:sp>
        <p:grpSp>
          <p:nvGrpSpPr>
            <p:cNvPr id="84" name="Google Shape;84;p6"/>
            <p:cNvGrpSpPr/>
            <p:nvPr/>
          </p:nvGrpSpPr>
          <p:grpSpPr>
            <a:xfrm flipH="1" rot="10800000">
              <a:off x="3" y="40"/>
              <a:ext cx="6756168" cy="1327315"/>
              <a:chOff x="-2168138" y="330075"/>
              <a:chExt cx="8650663" cy="1699506"/>
            </a:xfrm>
          </p:grpSpPr>
          <p:sp>
            <p:nvSpPr>
              <p:cNvPr id="85" name="Google Shape;85;p6"/>
              <p:cNvSpPr/>
              <p:nvPr/>
            </p:nvSpPr>
            <p:spPr>
              <a:xfrm>
                <a:off x="-2168138" y="330081"/>
                <a:ext cx="6958200" cy="1699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rvo"/>
                  <a:ea typeface="Arvo"/>
                  <a:cs typeface="Arvo"/>
                  <a:sym typeface="Arvo"/>
                </a:endParaRPr>
              </a:p>
            </p:txBody>
          </p:sp>
          <p:sp>
            <p:nvSpPr>
              <p:cNvPr id="86" name="Google Shape;86;p6"/>
              <p:cNvSpPr/>
              <p:nvPr/>
            </p:nvSpPr>
            <p:spPr>
              <a:xfrm>
                <a:off x="4783025" y="330075"/>
                <a:ext cx="1699500" cy="1699500"/>
              </a:xfrm>
              <a:prstGeom prst="rtTriangl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rvo"/>
                  <a:ea typeface="Arvo"/>
                  <a:cs typeface="Arvo"/>
                  <a:sym typeface="Arvo"/>
                </a:endParaRPr>
              </a:p>
            </p:txBody>
          </p:sp>
        </p:grpSp>
        <p:grpSp>
          <p:nvGrpSpPr>
            <p:cNvPr id="87" name="Google Shape;87;p6"/>
            <p:cNvGrpSpPr/>
            <p:nvPr/>
          </p:nvGrpSpPr>
          <p:grpSpPr>
            <a:xfrm flipH="1" rot="10800000">
              <a:off x="-4" y="381007"/>
              <a:ext cx="7072430" cy="771744"/>
              <a:chOff x="-9092084" y="330075"/>
              <a:chExt cx="15574609" cy="1699501"/>
            </a:xfrm>
          </p:grpSpPr>
          <p:sp>
            <p:nvSpPr>
              <p:cNvPr id="88" name="Google Shape;88;p6"/>
              <p:cNvSpPr/>
              <p:nvPr/>
            </p:nvSpPr>
            <p:spPr>
              <a:xfrm>
                <a:off x="-9092084" y="330076"/>
                <a:ext cx="13882200" cy="1699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rvo"/>
                  <a:ea typeface="Arvo"/>
                  <a:cs typeface="Arvo"/>
                  <a:sym typeface="Arvo"/>
                </a:endParaRPr>
              </a:p>
            </p:txBody>
          </p:sp>
          <p:sp>
            <p:nvSpPr>
              <p:cNvPr id="89" name="Google Shape;89;p6"/>
              <p:cNvSpPr/>
              <p:nvPr/>
            </p:nvSpPr>
            <p:spPr>
              <a:xfrm>
                <a:off x="4783025" y="330075"/>
                <a:ext cx="1699500" cy="1699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rvo"/>
                  <a:ea typeface="Arvo"/>
                  <a:cs typeface="Arvo"/>
                  <a:sym typeface="Arvo"/>
                </a:endParaRPr>
              </a:p>
            </p:txBody>
          </p:sp>
        </p:grpSp>
      </p:grpSp>
      <p:grpSp>
        <p:nvGrpSpPr>
          <p:cNvPr id="90" name="Google Shape;90;p6"/>
          <p:cNvGrpSpPr/>
          <p:nvPr/>
        </p:nvGrpSpPr>
        <p:grpSpPr>
          <a:xfrm>
            <a:off x="6946842" y="4472723"/>
            <a:ext cx="2202830" cy="670795"/>
            <a:chOff x="5575242" y="4472723"/>
            <a:chExt cx="2202830" cy="670795"/>
          </a:xfrm>
        </p:grpSpPr>
        <p:sp>
          <p:nvSpPr>
            <p:cNvPr id="91" name="Google Shape;91;p6"/>
            <p:cNvSpPr/>
            <p:nvPr/>
          </p:nvSpPr>
          <p:spPr>
            <a:xfrm rot="10800000">
              <a:off x="5575242" y="4948334"/>
              <a:ext cx="394200" cy="131400"/>
            </a:xfrm>
            <a:prstGeom prst="triangle">
              <a:avLst>
                <a:gd fmla="val 3242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2" name="Google Shape;92;p6"/>
            <p:cNvGrpSpPr/>
            <p:nvPr/>
          </p:nvGrpSpPr>
          <p:grpSpPr>
            <a:xfrm flipH="1">
              <a:off x="5734850" y="4472723"/>
              <a:ext cx="2040837" cy="670795"/>
              <a:chOff x="1297954" y="330075"/>
              <a:chExt cx="5169293" cy="1699506"/>
            </a:xfrm>
          </p:grpSpPr>
          <p:sp>
            <p:nvSpPr>
              <p:cNvPr id="93" name="Google Shape;93;p6"/>
              <p:cNvSpPr/>
              <p:nvPr/>
            </p:nvSpPr>
            <p:spPr>
              <a:xfrm>
                <a:off x="1297954" y="330081"/>
                <a:ext cx="3476700" cy="1699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6"/>
              <p:cNvSpPr/>
              <p:nvPr/>
            </p:nvSpPr>
            <p:spPr>
              <a:xfrm>
                <a:off x="4767747" y="330075"/>
                <a:ext cx="1699500" cy="1699500"/>
              </a:xfrm>
              <a:prstGeom prst="rtTriangl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 name="Google Shape;95;p6"/>
            <p:cNvGrpSpPr/>
            <p:nvPr/>
          </p:nvGrpSpPr>
          <p:grpSpPr>
            <a:xfrm flipH="1">
              <a:off x="5578209" y="4646738"/>
              <a:ext cx="2199863" cy="304563"/>
              <a:chOff x="-5827153" y="330075"/>
              <a:chExt cx="12276019" cy="1699569"/>
            </a:xfrm>
          </p:grpSpPr>
          <p:sp>
            <p:nvSpPr>
              <p:cNvPr id="96" name="Google Shape;96;p6"/>
              <p:cNvSpPr/>
              <p:nvPr/>
            </p:nvSpPr>
            <p:spPr>
              <a:xfrm>
                <a:off x="-5827153" y="330144"/>
                <a:ext cx="10612200" cy="16995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6"/>
              <p:cNvSpPr/>
              <p:nvPr/>
            </p:nvSpPr>
            <p:spPr>
              <a:xfrm>
                <a:off x="4749366" y="330075"/>
                <a:ext cx="1699500" cy="16995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98" name="Google Shape;98;p6"/>
          <p:cNvSpPr txBox="1"/>
          <p:nvPr>
            <p:ph type="title"/>
          </p:nvPr>
        </p:nvSpPr>
        <p:spPr>
          <a:xfrm>
            <a:off x="814275" y="392575"/>
            <a:ext cx="5258400" cy="766200"/>
          </a:xfrm>
          <a:prstGeom prst="rect">
            <a:avLst/>
          </a:prstGeom>
        </p:spPr>
        <p:txBody>
          <a:bodyPr anchorCtr="0" anchor="ctr"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p:txBody>
      </p:sp>
      <p:sp>
        <p:nvSpPr>
          <p:cNvPr id="99" name="Google Shape;99;p6"/>
          <p:cNvSpPr txBox="1"/>
          <p:nvPr>
            <p:ph idx="1" type="body"/>
          </p:nvPr>
        </p:nvSpPr>
        <p:spPr>
          <a:xfrm>
            <a:off x="814275" y="1537988"/>
            <a:ext cx="3378300" cy="2724300"/>
          </a:xfrm>
          <a:prstGeom prst="rect">
            <a:avLst/>
          </a:prstGeom>
        </p:spPr>
        <p:txBody>
          <a:bodyPr anchorCtr="0" anchor="t" bIns="91425" lIns="91425" spcFirstLastPara="1" rIns="91425" wrap="square" tIns="91425">
            <a:noAutofit/>
          </a:bodyPr>
          <a:lstStyle>
            <a:lvl1pPr indent="-355600" lvl="0" marL="457200">
              <a:spcBef>
                <a:spcPts val="600"/>
              </a:spcBef>
              <a:spcAft>
                <a:spcPts val="0"/>
              </a:spcAft>
              <a:buSzPts val="2000"/>
              <a:buChar char="▰"/>
              <a:defRPr sz="2000"/>
            </a:lvl1pPr>
            <a:lvl2pPr indent="-355600" lvl="1" marL="914400">
              <a:spcBef>
                <a:spcPts val="1000"/>
              </a:spcBef>
              <a:spcAft>
                <a:spcPts val="0"/>
              </a:spcAft>
              <a:buSzPts val="2000"/>
              <a:buChar char="▻"/>
              <a:defRPr sz="2000"/>
            </a:lvl2pPr>
            <a:lvl3pPr indent="-355600" lvl="2" marL="1371600">
              <a:spcBef>
                <a:spcPts val="1000"/>
              </a:spcBef>
              <a:spcAft>
                <a:spcPts val="0"/>
              </a:spcAft>
              <a:buSzPts val="2000"/>
              <a:buChar char="▻"/>
              <a:defRPr sz="2000"/>
            </a:lvl3pPr>
            <a:lvl4pPr indent="-355600" lvl="3" marL="1828800">
              <a:spcBef>
                <a:spcPts val="1000"/>
              </a:spcBef>
              <a:spcAft>
                <a:spcPts val="0"/>
              </a:spcAft>
              <a:buSzPts val="2000"/>
              <a:buChar char="▻"/>
              <a:defRPr sz="2000"/>
            </a:lvl4pPr>
            <a:lvl5pPr indent="-355600" lvl="4" marL="2286000">
              <a:spcBef>
                <a:spcPts val="1000"/>
              </a:spcBef>
              <a:spcAft>
                <a:spcPts val="0"/>
              </a:spcAft>
              <a:buSzPts val="2000"/>
              <a:buChar char="▻"/>
              <a:defRPr sz="2000"/>
            </a:lvl5pPr>
            <a:lvl6pPr indent="-355600" lvl="5" marL="2743200">
              <a:spcBef>
                <a:spcPts val="1000"/>
              </a:spcBef>
              <a:spcAft>
                <a:spcPts val="0"/>
              </a:spcAft>
              <a:buSzPts val="2000"/>
              <a:buChar char="▻"/>
              <a:defRPr sz="2000"/>
            </a:lvl6pPr>
            <a:lvl7pPr indent="-355600" lvl="6" marL="3200400">
              <a:spcBef>
                <a:spcPts val="1000"/>
              </a:spcBef>
              <a:spcAft>
                <a:spcPts val="0"/>
              </a:spcAft>
              <a:buSzPts val="2000"/>
              <a:buChar char="▻"/>
              <a:defRPr sz="2000"/>
            </a:lvl7pPr>
            <a:lvl8pPr indent="-355600" lvl="7" marL="3657600">
              <a:spcBef>
                <a:spcPts val="1000"/>
              </a:spcBef>
              <a:spcAft>
                <a:spcPts val="0"/>
              </a:spcAft>
              <a:buSzPts val="2000"/>
              <a:buChar char="▻"/>
              <a:defRPr sz="2000"/>
            </a:lvl8pPr>
            <a:lvl9pPr indent="-355600" lvl="8" marL="4114800">
              <a:spcBef>
                <a:spcPts val="1000"/>
              </a:spcBef>
              <a:spcAft>
                <a:spcPts val="1000"/>
              </a:spcAft>
              <a:buSzPts val="2000"/>
              <a:buChar char="▻"/>
              <a:defRPr sz="2000"/>
            </a:lvl9pPr>
          </a:lstStyle>
          <a:p/>
        </p:txBody>
      </p:sp>
      <p:sp>
        <p:nvSpPr>
          <p:cNvPr id="100" name="Google Shape;100;p6"/>
          <p:cNvSpPr txBox="1"/>
          <p:nvPr>
            <p:ph idx="2" type="body"/>
          </p:nvPr>
        </p:nvSpPr>
        <p:spPr>
          <a:xfrm>
            <a:off x="4396123" y="1537988"/>
            <a:ext cx="3378300" cy="2724300"/>
          </a:xfrm>
          <a:prstGeom prst="rect">
            <a:avLst/>
          </a:prstGeom>
        </p:spPr>
        <p:txBody>
          <a:bodyPr anchorCtr="0" anchor="t" bIns="91425" lIns="91425" spcFirstLastPara="1" rIns="91425" wrap="square" tIns="91425">
            <a:noAutofit/>
          </a:bodyPr>
          <a:lstStyle>
            <a:lvl1pPr indent="-355600" lvl="0" marL="457200">
              <a:spcBef>
                <a:spcPts val="600"/>
              </a:spcBef>
              <a:spcAft>
                <a:spcPts val="0"/>
              </a:spcAft>
              <a:buSzPts val="2000"/>
              <a:buChar char="▰"/>
              <a:defRPr sz="2000"/>
            </a:lvl1pPr>
            <a:lvl2pPr indent="-355600" lvl="1" marL="914400">
              <a:spcBef>
                <a:spcPts val="1000"/>
              </a:spcBef>
              <a:spcAft>
                <a:spcPts val="0"/>
              </a:spcAft>
              <a:buSzPts val="2000"/>
              <a:buChar char="▻"/>
              <a:defRPr sz="2000"/>
            </a:lvl2pPr>
            <a:lvl3pPr indent="-355600" lvl="2" marL="1371600">
              <a:spcBef>
                <a:spcPts val="1000"/>
              </a:spcBef>
              <a:spcAft>
                <a:spcPts val="0"/>
              </a:spcAft>
              <a:buSzPts val="2000"/>
              <a:buChar char="▻"/>
              <a:defRPr sz="2000"/>
            </a:lvl3pPr>
            <a:lvl4pPr indent="-355600" lvl="3" marL="1828800">
              <a:spcBef>
                <a:spcPts val="1000"/>
              </a:spcBef>
              <a:spcAft>
                <a:spcPts val="0"/>
              </a:spcAft>
              <a:buSzPts val="2000"/>
              <a:buChar char="▻"/>
              <a:defRPr sz="2000"/>
            </a:lvl4pPr>
            <a:lvl5pPr indent="-355600" lvl="4" marL="2286000">
              <a:spcBef>
                <a:spcPts val="1000"/>
              </a:spcBef>
              <a:spcAft>
                <a:spcPts val="0"/>
              </a:spcAft>
              <a:buSzPts val="2000"/>
              <a:buChar char="▻"/>
              <a:defRPr sz="2000"/>
            </a:lvl5pPr>
            <a:lvl6pPr indent="-355600" lvl="5" marL="2743200">
              <a:spcBef>
                <a:spcPts val="1000"/>
              </a:spcBef>
              <a:spcAft>
                <a:spcPts val="0"/>
              </a:spcAft>
              <a:buSzPts val="2000"/>
              <a:buChar char="▻"/>
              <a:defRPr sz="2000"/>
            </a:lvl6pPr>
            <a:lvl7pPr indent="-355600" lvl="6" marL="3200400">
              <a:spcBef>
                <a:spcPts val="1000"/>
              </a:spcBef>
              <a:spcAft>
                <a:spcPts val="0"/>
              </a:spcAft>
              <a:buSzPts val="2000"/>
              <a:buChar char="▻"/>
              <a:defRPr sz="2000"/>
            </a:lvl7pPr>
            <a:lvl8pPr indent="-355600" lvl="7" marL="3657600">
              <a:spcBef>
                <a:spcPts val="1000"/>
              </a:spcBef>
              <a:spcAft>
                <a:spcPts val="0"/>
              </a:spcAft>
              <a:buSzPts val="2000"/>
              <a:buChar char="▻"/>
              <a:defRPr sz="2000"/>
            </a:lvl8pPr>
            <a:lvl9pPr indent="-355600" lvl="8" marL="4114800">
              <a:spcBef>
                <a:spcPts val="1000"/>
              </a:spcBef>
              <a:spcAft>
                <a:spcPts val="1000"/>
              </a:spcAft>
              <a:buSzPts val="2000"/>
              <a:buChar char="▻"/>
              <a:defRPr sz="2000"/>
            </a:lvl9pPr>
          </a:lstStyle>
          <a:p/>
        </p:txBody>
      </p:sp>
      <p:sp>
        <p:nvSpPr>
          <p:cNvPr id="101" name="Google Shape;101;p6"/>
          <p:cNvSpPr txBox="1"/>
          <p:nvPr>
            <p:ph idx="12" type="sldNum"/>
          </p:nvPr>
        </p:nvSpPr>
        <p:spPr>
          <a:xfrm>
            <a:off x="7618000" y="4636500"/>
            <a:ext cx="1487400" cy="315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3 columns">
  <p:cSld name="TITLE_AND_TWO_COLUMNS_1">
    <p:spTree>
      <p:nvGrpSpPr>
        <p:cNvPr id="102" name="Shape 102"/>
        <p:cNvGrpSpPr/>
        <p:nvPr/>
      </p:nvGrpSpPr>
      <p:grpSpPr>
        <a:xfrm>
          <a:off x="0" y="0"/>
          <a:ext cx="0" cy="0"/>
          <a:chOff x="0" y="0"/>
          <a:chExt cx="0" cy="0"/>
        </a:xfrm>
      </p:grpSpPr>
      <p:grpSp>
        <p:nvGrpSpPr>
          <p:cNvPr id="103" name="Google Shape;103;p7"/>
          <p:cNvGrpSpPr/>
          <p:nvPr/>
        </p:nvGrpSpPr>
        <p:grpSpPr>
          <a:xfrm>
            <a:off x="-4" y="40"/>
            <a:ext cx="7072430" cy="1327315"/>
            <a:chOff x="-4" y="40"/>
            <a:chExt cx="7072430" cy="1327315"/>
          </a:xfrm>
        </p:grpSpPr>
        <p:sp>
          <p:nvSpPr>
            <p:cNvPr id="104" name="Google Shape;104;p7"/>
            <p:cNvSpPr/>
            <p:nvPr/>
          </p:nvSpPr>
          <p:spPr>
            <a:xfrm>
              <a:off x="6292649" y="126425"/>
              <a:ext cx="779700" cy="259800"/>
            </a:xfrm>
            <a:prstGeom prst="triangle">
              <a:avLst>
                <a:gd fmla="val 32425"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rvo"/>
                <a:ea typeface="Arvo"/>
                <a:cs typeface="Arvo"/>
                <a:sym typeface="Arvo"/>
              </a:endParaRPr>
            </a:p>
          </p:txBody>
        </p:sp>
        <p:grpSp>
          <p:nvGrpSpPr>
            <p:cNvPr id="105" name="Google Shape;105;p7"/>
            <p:cNvGrpSpPr/>
            <p:nvPr/>
          </p:nvGrpSpPr>
          <p:grpSpPr>
            <a:xfrm flipH="1" rot="10800000">
              <a:off x="3" y="40"/>
              <a:ext cx="6756168" cy="1327315"/>
              <a:chOff x="-2168138" y="330075"/>
              <a:chExt cx="8650663" cy="1699506"/>
            </a:xfrm>
          </p:grpSpPr>
          <p:sp>
            <p:nvSpPr>
              <p:cNvPr id="106" name="Google Shape;106;p7"/>
              <p:cNvSpPr/>
              <p:nvPr/>
            </p:nvSpPr>
            <p:spPr>
              <a:xfrm>
                <a:off x="-2168138" y="330081"/>
                <a:ext cx="6958200" cy="1699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rvo"/>
                  <a:ea typeface="Arvo"/>
                  <a:cs typeface="Arvo"/>
                  <a:sym typeface="Arvo"/>
                </a:endParaRPr>
              </a:p>
            </p:txBody>
          </p:sp>
          <p:sp>
            <p:nvSpPr>
              <p:cNvPr id="107" name="Google Shape;107;p7"/>
              <p:cNvSpPr/>
              <p:nvPr/>
            </p:nvSpPr>
            <p:spPr>
              <a:xfrm>
                <a:off x="4783025" y="330075"/>
                <a:ext cx="1699500" cy="1699500"/>
              </a:xfrm>
              <a:prstGeom prst="rtTriangl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rvo"/>
                  <a:ea typeface="Arvo"/>
                  <a:cs typeface="Arvo"/>
                  <a:sym typeface="Arvo"/>
                </a:endParaRPr>
              </a:p>
            </p:txBody>
          </p:sp>
        </p:grpSp>
        <p:grpSp>
          <p:nvGrpSpPr>
            <p:cNvPr id="108" name="Google Shape;108;p7"/>
            <p:cNvGrpSpPr/>
            <p:nvPr/>
          </p:nvGrpSpPr>
          <p:grpSpPr>
            <a:xfrm flipH="1" rot="10800000">
              <a:off x="-4" y="381007"/>
              <a:ext cx="7072430" cy="771744"/>
              <a:chOff x="-9092084" y="330075"/>
              <a:chExt cx="15574609" cy="1699501"/>
            </a:xfrm>
          </p:grpSpPr>
          <p:sp>
            <p:nvSpPr>
              <p:cNvPr id="109" name="Google Shape;109;p7"/>
              <p:cNvSpPr/>
              <p:nvPr/>
            </p:nvSpPr>
            <p:spPr>
              <a:xfrm>
                <a:off x="-9092084" y="330076"/>
                <a:ext cx="13882200" cy="1699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rvo"/>
                  <a:ea typeface="Arvo"/>
                  <a:cs typeface="Arvo"/>
                  <a:sym typeface="Arvo"/>
                </a:endParaRPr>
              </a:p>
            </p:txBody>
          </p:sp>
          <p:sp>
            <p:nvSpPr>
              <p:cNvPr id="110" name="Google Shape;110;p7"/>
              <p:cNvSpPr/>
              <p:nvPr/>
            </p:nvSpPr>
            <p:spPr>
              <a:xfrm>
                <a:off x="4783025" y="330075"/>
                <a:ext cx="1699500" cy="1699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rvo"/>
                  <a:ea typeface="Arvo"/>
                  <a:cs typeface="Arvo"/>
                  <a:sym typeface="Arvo"/>
                </a:endParaRPr>
              </a:p>
            </p:txBody>
          </p:sp>
        </p:grpSp>
      </p:grpSp>
      <p:grpSp>
        <p:nvGrpSpPr>
          <p:cNvPr id="111" name="Google Shape;111;p7"/>
          <p:cNvGrpSpPr/>
          <p:nvPr/>
        </p:nvGrpSpPr>
        <p:grpSpPr>
          <a:xfrm>
            <a:off x="6946842" y="4472723"/>
            <a:ext cx="2202830" cy="670795"/>
            <a:chOff x="5575242" y="4472723"/>
            <a:chExt cx="2202830" cy="670795"/>
          </a:xfrm>
        </p:grpSpPr>
        <p:sp>
          <p:nvSpPr>
            <p:cNvPr id="112" name="Google Shape;112;p7"/>
            <p:cNvSpPr/>
            <p:nvPr/>
          </p:nvSpPr>
          <p:spPr>
            <a:xfrm rot="10800000">
              <a:off x="5575242" y="4948334"/>
              <a:ext cx="394200" cy="131400"/>
            </a:xfrm>
            <a:prstGeom prst="triangle">
              <a:avLst>
                <a:gd fmla="val 3242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3" name="Google Shape;113;p7"/>
            <p:cNvGrpSpPr/>
            <p:nvPr/>
          </p:nvGrpSpPr>
          <p:grpSpPr>
            <a:xfrm flipH="1">
              <a:off x="5734850" y="4472723"/>
              <a:ext cx="2040837" cy="670795"/>
              <a:chOff x="1297954" y="330075"/>
              <a:chExt cx="5169293" cy="1699506"/>
            </a:xfrm>
          </p:grpSpPr>
          <p:sp>
            <p:nvSpPr>
              <p:cNvPr id="114" name="Google Shape;114;p7"/>
              <p:cNvSpPr/>
              <p:nvPr/>
            </p:nvSpPr>
            <p:spPr>
              <a:xfrm>
                <a:off x="1297954" y="330081"/>
                <a:ext cx="3476700" cy="1699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7"/>
              <p:cNvSpPr/>
              <p:nvPr/>
            </p:nvSpPr>
            <p:spPr>
              <a:xfrm>
                <a:off x="4767747" y="330075"/>
                <a:ext cx="1699500" cy="1699500"/>
              </a:xfrm>
              <a:prstGeom prst="rtTriangl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6" name="Google Shape;116;p7"/>
            <p:cNvGrpSpPr/>
            <p:nvPr/>
          </p:nvGrpSpPr>
          <p:grpSpPr>
            <a:xfrm flipH="1">
              <a:off x="5578209" y="4646738"/>
              <a:ext cx="2199863" cy="304563"/>
              <a:chOff x="-5827153" y="330075"/>
              <a:chExt cx="12276019" cy="1699569"/>
            </a:xfrm>
          </p:grpSpPr>
          <p:sp>
            <p:nvSpPr>
              <p:cNvPr id="117" name="Google Shape;117;p7"/>
              <p:cNvSpPr/>
              <p:nvPr/>
            </p:nvSpPr>
            <p:spPr>
              <a:xfrm>
                <a:off x="-5827153" y="330144"/>
                <a:ext cx="10612200" cy="16995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7"/>
              <p:cNvSpPr/>
              <p:nvPr/>
            </p:nvSpPr>
            <p:spPr>
              <a:xfrm>
                <a:off x="4749366" y="330075"/>
                <a:ext cx="1699500" cy="16995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19" name="Google Shape;119;p7"/>
          <p:cNvSpPr txBox="1"/>
          <p:nvPr>
            <p:ph type="title"/>
          </p:nvPr>
        </p:nvSpPr>
        <p:spPr>
          <a:xfrm>
            <a:off x="814275" y="392575"/>
            <a:ext cx="5258400" cy="766200"/>
          </a:xfrm>
          <a:prstGeom prst="rect">
            <a:avLst/>
          </a:prstGeom>
        </p:spPr>
        <p:txBody>
          <a:bodyPr anchorCtr="0" anchor="ctr" bIns="91425" lIns="91425" spcFirstLastPara="1" rIns="91425" wrap="square" tIns="91425">
            <a:noAutofit/>
          </a:bodyPr>
          <a:lstStyle>
            <a:lvl1pPr lvl="0" rtl="0">
              <a:spcBef>
                <a:spcPts val="0"/>
              </a:spcBef>
              <a:spcAft>
                <a:spcPts val="0"/>
              </a:spcAft>
              <a:buSzPts val="2000"/>
              <a:buNone/>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p:txBody>
      </p:sp>
      <p:sp>
        <p:nvSpPr>
          <p:cNvPr id="120" name="Google Shape;120;p7"/>
          <p:cNvSpPr txBox="1"/>
          <p:nvPr>
            <p:ph idx="1" type="body"/>
          </p:nvPr>
        </p:nvSpPr>
        <p:spPr>
          <a:xfrm>
            <a:off x="870450" y="1545076"/>
            <a:ext cx="2247900" cy="2709900"/>
          </a:xfrm>
          <a:prstGeom prst="rect">
            <a:avLst/>
          </a:prstGeom>
        </p:spPr>
        <p:txBody>
          <a:bodyPr anchorCtr="0" anchor="t" bIns="91425" lIns="91425" spcFirstLastPara="1" rIns="91425" wrap="square" tIns="91425">
            <a:noAutofit/>
          </a:bodyPr>
          <a:lstStyle>
            <a:lvl1pPr indent="-342900" lvl="0" marL="457200" rtl="0">
              <a:spcBef>
                <a:spcPts val="600"/>
              </a:spcBef>
              <a:spcAft>
                <a:spcPts val="0"/>
              </a:spcAft>
              <a:buSzPts val="1800"/>
              <a:buChar char="▰"/>
              <a:defRPr sz="1800"/>
            </a:lvl1pPr>
            <a:lvl2pPr indent="-342900" lvl="1" marL="914400" rtl="0">
              <a:spcBef>
                <a:spcPts val="1000"/>
              </a:spcBef>
              <a:spcAft>
                <a:spcPts val="0"/>
              </a:spcAft>
              <a:buSzPts val="1800"/>
              <a:buChar char="▻"/>
              <a:defRPr sz="1800"/>
            </a:lvl2pPr>
            <a:lvl3pPr indent="-342900" lvl="2" marL="1371600" rtl="0">
              <a:spcBef>
                <a:spcPts val="1000"/>
              </a:spcBef>
              <a:spcAft>
                <a:spcPts val="0"/>
              </a:spcAft>
              <a:buSzPts val="1800"/>
              <a:buChar char="▻"/>
              <a:defRPr sz="1800"/>
            </a:lvl3pPr>
            <a:lvl4pPr indent="-342900" lvl="3" marL="1828800" rtl="0">
              <a:spcBef>
                <a:spcPts val="1000"/>
              </a:spcBef>
              <a:spcAft>
                <a:spcPts val="0"/>
              </a:spcAft>
              <a:buSzPts val="1800"/>
              <a:buChar char="▻"/>
              <a:defRPr sz="1800"/>
            </a:lvl4pPr>
            <a:lvl5pPr indent="-342900" lvl="4" marL="2286000" rtl="0">
              <a:spcBef>
                <a:spcPts val="1000"/>
              </a:spcBef>
              <a:spcAft>
                <a:spcPts val="0"/>
              </a:spcAft>
              <a:buSzPts val="1800"/>
              <a:buChar char="▻"/>
              <a:defRPr sz="1800"/>
            </a:lvl5pPr>
            <a:lvl6pPr indent="-342900" lvl="5" marL="2743200" rtl="0">
              <a:spcBef>
                <a:spcPts val="1000"/>
              </a:spcBef>
              <a:spcAft>
                <a:spcPts val="0"/>
              </a:spcAft>
              <a:buSzPts val="1800"/>
              <a:buChar char="▻"/>
              <a:defRPr sz="1800"/>
            </a:lvl6pPr>
            <a:lvl7pPr indent="-342900" lvl="6" marL="3200400" rtl="0">
              <a:spcBef>
                <a:spcPts val="1000"/>
              </a:spcBef>
              <a:spcAft>
                <a:spcPts val="0"/>
              </a:spcAft>
              <a:buSzPts val="1800"/>
              <a:buChar char="▻"/>
              <a:defRPr sz="1800"/>
            </a:lvl7pPr>
            <a:lvl8pPr indent="-342900" lvl="7" marL="3657600" rtl="0">
              <a:spcBef>
                <a:spcPts val="1000"/>
              </a:spcBef>
              <a:spcAft>
                <a:spcPts val="0"/>
              </a:spcAft>
              <a:buSzPts val="1800"/>
              <a:buChar char="▻"/>
              <a:defRPr sz="1800"/>
            </a:lvl8pPr>
            <a:lvl9pPr indent="-342900" lvl="8" marL="4114800" rtl="0">
              <a:spcBef>
                <a:spcPts val="1000"/>
              </a:spcBef>
              <a:spcAft>
                <a:spcPts val="1000"/>
              </a:spcAft>
              <a:buSzPts val="1800"/>
              <a:buChar char="▻"/>
              <a:defRPr sz="1800"/>
            </a:lvl9pPr>
          </a:lstStyle>
          <a:p/>
        </p:txBody>
      </p:sp>
      <p:sp>
        <p:nvSpPr>
          <p:cNvPr id="121" name="Google Shape;121;p7"/>
          <p:cNvSpPr txBox="1"/>
          <p:nvPr>
            <p:ph idx="2" type="body"/>
          </p:nvPr>
        </p:nvSpPr>
        <p:spPr>
          <a:xfrm>
            <a:off x="3233637" y="1545076"/>
            <a:ext cx="2247900" cy="2709900"/>
          </a:xfrm>
          <a:prstGeom prst="rect">
            <a:avLst/>
          </a:prstGeom>
        </p:spPr>
        <p:txBody>
          <a:bodyPr anchorCtr="0" anchor="t" bIns="91425" lIns="91425" spcFirstLastPara="1" rIns="91425" wrap="square" tIns="91425">
            <a:noAutofit/>
          </a:bodyPr>
          <a:lstStyle>
            <a:lvl1pPr indent="-342900" lvl="0" marL="457200" rtl="0">
              <a:spcBef>
                <a:spcPts val="600"/>
              </a:spcBef>
              <a:spcAft>
                <a:spcPts val="0"/>
              </a:spcAft>
              <a:buSzPts val="1800"/>
              <a:buChar char="▰"/>
              <a:defRPr sz="1800"/>
            </a:lvl1pPr>
            <a:lvl2pPr indent="-342900" lvl="1" marL="914400" rtl="0">
              <a:spcBef>
                <a:spcPts val="1000"/>
              </a:spcBef>
              <a:spcAft>
                <a:spcPts val="0"/>
              </a:spcAft>
              <a:buSzPts val="1800"/>
              <a:buChar char="▻"/>
              <a:defRPr sz="1800"/>
            </a:lvl2pPr>
            <a:lvl3pPr indent="-342900" lvl="2" marL="1371600" rtl="0">
              <a:spcBef>
                <a:spcPts val="1000"/>
              </a:spcBef>
              <a:spcAft>
                <a:spcPts val="0"/>
              </a:spcAft>
              <a:buSzPts val="1800"/>
              <a:buChar char="▻"/>
              <a:defRPr sz="1800"/>
            </a:lvl3pPr>
            <a:lvl4pPr indent="-342900" lvl="3" marL="1828800" rtl="0">
              <a:spcBef>
                <a:spcPts val="1000"/>
              </a:spcBef>
              <a:spcAft>
                <a:spcPts val="0"/>
              </a:spcAft>
              <a:buSzPts val="1800"/>
              <a:buChar char="▻"/>
              <a:defRPr sz="1800"/>
            </a:lvl4pPr>
            <a:lvl5pPr indent="-342900" lvl="4" marL="2286000" rtl="0">
              <a:spcBef>
                <a:spcPts val="1000"/>
              </a:spcBef>
              <a:spcAft>
                <a:spcPts val="0"/>
              </a:spcAft>
              <a:buSzPts val="1800"/>
              <a:buChar char="▻"/>
              <a:defRPr sz="1800"/>
            </a:lvl5pPr>
            <a:lvl6pPr indent="-342900" lvl="5" marL="2743200" rtl="0">
              <a:spcBef>
                <a:spcPts val="1000"/>
              </a:spcBef>
              <a:spcAft>
                <a:spcPts val="0"/>
              </a:spcAft>
              <a:buSzPts val="1800"/>
              <a:buChar char="▻"/>
              <a:defRPr sz="1800"/>
            </a:lvl6pPr>
            <a:lvl7pPr indent="-342900" lvl="6" marL="3200400" rtl="0">
              <a:spcBef>
                <a:spcPts val="1000"/>
              </a:spcBef>
              <a:spcAft>
                <a:spcPts val="0"/>
              </a:spcAft>
              <a:buSzPts val="1800"/>
              <a:buChar char="▻"/>
              <a:defRPr sz="1800"/>
            </a:lvl7pPr>
            <a:lvl8pPr indent="-342900" lvl="7" marL="3657600" rtl="0">
              <a:spcBef>
                <a:spcPts val="1000"/>
              </a:spcBef>
              <a:spcAft>
                <a:spcPts val="0"/>
              </a:spcAft>
              <a:buSzPts val="1800"/>
              <a:buChar char="▻"/>
              <a:defRPr sz="1800"/>
            </a:lvl8pPr>
            <a:lvl9pPr indent="-342900" lvl="8" marL="4114800" rtl="0">
              <a:spcBef>
                <a:spcPts val="1000"/>
              </a:spcBef>
              <a:spcAft>
                <a:spcPts val="1000"/>
              </a:spcAft>
              <a:buSzPts val="1800"/>
              <a:buChar char="▻"/>
              <a:defRPr sz="1800"/>
            </a:lvl9pPr>
          </a:lstStyle>
          <a:p/>
        </p:txBody>
      </p:sp>
      <p:sp>
        <p:nvSpPr>
          <p:cNvPr id="122" name="Google Shape;122;p7"/>
          <p:cNvSpPr txBox="1"/>
          <p:nvPr>
            <p:ph idx="3" type="body"/>
          </p:nvPr>
        </p:nvSpPr>
        <p:spPr>
          <a:xfrm>
            <a:off x="5540650" y="1545076"/>
            <a:ext cx="2247900" cy="2709900"/>
          </a:xfrm>
          <a:prstGeom prst="rect">
            <a:avLst/>
          </a:prstGeom>
        </p:spPr>
        <p:txBody>
          <a:bodyPr anchorCtr="0" anchor="t" bIns="91425" lIns="91425" spcFirstLastPara="1" rIns="91425" wrap="square" tIns="91425">
            <a:noAutofit/>
          </a:bodyPr>
          <a:lstStyle>
            <a:lvl1pPr indent="-342900" lvl="0" marL="457200" rtl="0">
              <a:spcBef>
                <a:spcPts val="600"/>
              </a:spcBef>
              <a:spcAft>
                <a:spcPts val="0"/>
              </a:spcAft>
              <a:buSzPts val="1800"/>
              <a:buChar char="▰"/>
              <a:defRPr sz="1800"/>
            </a:lvl1pPr>
            <a:lvl2pPr indent="-342900" lvl="1" marL="914400" rtl="0">
              <a:spcBef>
                <a:spcPts val="1000"/>
              </a:spcBef>
              <a:spcAft>
                <a:spcPts val="0"/>
              </a:spcAft>
              <a:buSzPts val="1800"/>
              <a:buChar char="▻"/>
              <a:defRPr sz="1800"/>
            </a:lvl2pPr>
            <a:lvl3pPr indent="-342900" lvl="2" marL="1371600" rtl="0">
              <a:spcBef>
                <a:spcPts val="1000"/>
              </a:spcBef>
              <a:spcAft>
                <a:spcPts val="0"/>
              </a:spcAft>
              <a:buSzPts val="1800"/>
              <a:buChar char="▻"/>
              <a:defRPr sz="1800"/>
            </a:lvl3pPr>
            <a:lvl4pPr indent="-342900" lvl="3" marL="1828800" rtl="0">
              <a:spcBef>
                <a:spcPts val="1000"/>
              </a:spcBef>
              <a:spcAft>
                <a:spcPts val="0"/>
              </a:spcAft>
              <a:buSzPts val="1800"/>
              <a:buChar char="▻"/>
              <a:defRPr sz="1800"/>
            </a:lvl4pPr>
            <a:lvl5pPr indent="-342900" lvl="4" marL="2286000" rtl="0">
              <a:spcBef>
                <a:spcPts val="1000"/>
              </a:spcBef>
              <a:spcAft>
                <a:spcPts val="0"/>
              </a:spcAft>
              <a:buSzPts val="1800"/>
              <a:buChar char="▻"/>
              <a:defRPr sz="1800"/>
            </a:lvl5pPr>
            <a:lvl6pPr indent="-342900" lvl="5" marL="2743200" rtl="0">
              <a:spcBef>
                <a:spcPts val="1000"/>
              </a:spcBef>
              <a:spcAft>
                <a:spcPts val="0"/>
              </a:spcAft>
              <a:buSzPts val="1800"/>
              <a:buChar char="▻"/>
              <a:defRPr sz="1800"/>
            </a:lvl6pPr>
            <a:lvl7pPr indent="-342900" lvl="6" marL="3200400" rtl="0">
              <a:spcBef>
                <a:spcPts val="1000"/>
              </a:spcBef>
              <a:spcAft>
                <a:spcPts val="0"/>
              </a:spcAft>
              <a:buSzPts val="1800"/>
              <a:buChar char="▻"/>
              <a:defRPr sz="1800"/>
            </a:lvl7pPr>
            <a:lvl8pPr indent="-342900" lvl="7" marL="3657600" rtl="0">
              <a:spcBef>
                <a:spcPts val="1000"/>
              </a:spcBef>
              <a:spcAft>
                <a:spcPts val="0"/>
              </a:spcAft>
              <a:buSzPts val="1800"/>
              <a:buChar char="▻"/>
              <a:defRPr sz="1800"/>
            </a:lvl8pPr>
            <a:lvl9pPr indent="-342900" lvl="8" marL="4114800" rtl="0">
              <a:spcBef>
                <a:spcPts val="1000"/>
              </a:spcBef>
              <a:spcAft>
                <a:spcPts val="1000"/>
              </a:spcAft>
              <a:buSzPts val="1800"/>
              <a:buChar char="▻"/>
              <a:defRPr sz="1800"/>
            </a:lvl9pPr>
          </a:lstStyle>
          <a:p/>
        </p:txBody>
      </p:sp>
      <p:sp>
        <p:nvSpPr>
          <p:cNvPr id="123" name="Google Shape;123;p7"/>
          <p:cNvSpPr txBox="1"/>
          <p:nvPr>
            <p:ph idx="12" type="sldNum"/>
          </p:nvPr>
        </p:nvSpPr>
        <p:spPr>
          <a:xfrm>
            <a:off x="7618000" y="4636500"/>
            <a:ext cx="1487400" cy="315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24" name="Shape 124"/>
        <p:cNvGrpSpPr/>
        <p:nvPr/>
      </p:nvGrpSpPr>
      <p:grpSpPr>
        <a:xfrm>
          <a:off x="0" y="0"/>
          <a:ext cx="0" cy="0"/>
          <a:chOff x="0" y="0"/>
          <a:chExt cx="0" cy="0"/>
        </a:xfrm>
      </p:grpSpPr>
      <p:grpSp>
        <p:nvGrpSpPr>
          <p:cNvPr id="125" name="Google Shape;125;p8"/>
          <p:cNvGrpSpPr/>
          <p:nvPr/>
        </p:nvGrpSpPr>
        <p:grpSpPr>
          <a:xfrm>
            <a:off x="-4" y="40"/>
            <a:ext cx="7072430" cy="1327315"/>
            <a:chOff x="-4" y="40"/>
            <a:chExt cx="7072430" cy="1327315"/>
          </a:xfrm>
        </p:grpSpPr>
        <p:sp>
          <p:nvSpPr>
            <p:cNvPr id="126" name="Google Shape;126;p8"/>
            <p:cNvSpPr/>
            <p:nvPr/>
          </p:nvSpPr>
          <p:spPr>
            <a:xfrm>
              <a:off x="6292649" y="126425"/>
              <a:ext cx="779700" cy="259800"/>
            </a:xfrm>
            <a:prstGeom prst="triangle">
              <a:avLst>
                <a:gd fmla="val 32425"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rvo"/>
                <a:ea typeface="Arvo"/>
                <a:cs typeface="Arvo"/>
                <a:sym typeface="Arvo"/>
              </a:endParaRPr>
            </a:p>
          </p:txBody>
        </p:sp>
        <p:grpSp>
          <p:nvGrpSpPr>
            <p:cNvPr id="127" name="Google Shape;127;p8"/>
            <p:cNvGrpSpPr/>
            <p:nvPr/>
          </p:nvGrpSpPr>
          <p:grpSpPr>
            <a:xfrm flipH="1" rot="10800000">
              <a:off x="3" y="40"/>
              <a:ext cx="6756168" cy="1327315"/>
              <a:chOff x="-2168138" y="330075"/>
              <a:chExt cx="8650663" cy="1699506"/>
            </a:xfrm>
          </p:grpSpPr>
          <p:sp>
            <p:nvSpPr>
              <p:cNvPr id="128" name="Google Shape;128;p8"/>
              <p:cNvSpPr/>
              <p:nvPr/>
            </p:nvSpPr>
            <p:spPr>
              <a:xfrm>
                <a:off x="-2168138" y="330081"/>
                <a:ext cx="6958200" cy="1699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rvo"/>
                  <a:ea typeface="Arvo"/>
                  <a:cs typeface="Arvo"/>
                  <a:sym typeface="Arvo"/>
                </a:endParaRPr>
              </a:p>
            </p:txBody>
          </p:sp>
          <p:sp>
            <p:nvSpPr>
              <p:cNvPr id="129" name="Google Shape;129;p8"/>
              <p:cNvSpPr/>
              <p:nvPr/>
            </p:nvSpPr>
            <p:spPr>
              <a:xfrm>
                <a:off x="4783025" y="330075"/>
                <a:ext cx="1699500" cy="1699500"/>
              </a:xfrm>
              <a:prstGeom prst="rtTriangl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rvo"/>
                  <a:ea typeface="Arvo"/>
                  <a:cs typeface="Arvo"/>
                  <a:sym typeface="Arvo"/>
                </a:endParaRPr>
              </a:p>
            </p:txBody>
          </p:sp>
        </p:grpSp>
        <p:grpSp>
          <p:nvGrpSpPr>
            <p:cNvPr id="130" name="Google Shape;130;p8"/>
            <p:cNvGrpSpPr/>
            <p:nvPr/>
          </p:nvGrpSpPr>
          <p:grpSpPr>
            <a:xfrm flipH="1" rot="10800000">
              <a:off x="-4" y="381007"/>
              <a:ext cx="7072430" cy="771744"/>
              <a:chOff x="-9092084" y="330075"/>
              <a:chExt cx="15574609" cy="1699501"/>
            </a:xfrm>
          </p:grpSpPr>
          <p:sp>
            <p:nvSpPr>
              <p:cNvPr id="131" name="Google Shape;131;p8"/>
              <p:cNvSpPr/>
              <p:nvPr/>
            </p:nvSpPr>
            <p:spPr>
              <a:xfrm>
                <a:off x="-9092084" y="330076"/>
                <a:ext cx="13882200" cy="1699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rvo"/>
                  <a:ea typeface="Arvo"/>
                  <a:cs typeface="Arvo"/>
                  <a:sym typeface="Arvo"/>
                </a:endParaRPr>
              </a:p>
            </p:txBody>
          </p:sp>
          <p:sp>
            <p:nvSpPr>
              <p:cNvPr id="132" name="Google Shape;132;p8"/>
              <p:cNvSpPr/>
              <p:nvPr/>
            </p:nvSpPr>
            <p:spPr>
              <a:xfrm>
                <a:off x="4783025" y="330075"/>
                <a:ext cx="1699500" cy="1699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rvo"/>
                  <a:ea typeface="Arvo"/>
                  <a:cs typeface="Arvo"/>
                  <a:sym typeface="Arvo"/>
                </a:endParaRPr>
              </a:p>
            </p:txBody>
          </p:sp>
        </p:grpSp>
      </p:grpSp>
      <p:grpSp>
        <p:nvGrpSpPr>
          <p:cNvPr id="133" name="Google Shape;133;p8"/>
          <p:cNvGrpSpPr/>
          <p:nvPr/>
        </p:nvGrpSpPr>
        <p:grpSpPr>
          <a:xfrm>
            <a:off x="6946842" y="4472723"/>
            <a:ext cx="2202830" cy="670795"/>
            <a:chOff x="5575242" y="4472723"/>
            <a:chExt cx="2202830" cy="670795"/>
          </a:xfrm>
        </p:grpSpPr>
        <p:sp>
          <p:nvSpPr>
            <p:cNvPr id="134" name="Google Shape;134;p8"/>
            <p:cNvSpPr/>
            <p:nvPr/>
          </p:nvSpPr>
          <p:spPr>
            <a:xfrm rot="10800000">
              <a:off x="5575242" y="4948334"/>
              <a:ext cx="394200" cy="131400"/>
            </a:xfrm>
            <a:prstGeom prst="triangle">
              <a:avLst>
                <a:gd fmla="val 3242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5" name="Google Shape;135;p8"/>
            <p:cNvGrpSpPr/>
            <p:nvPr/>
          </p:nvGrpSpPr>
          <p:grpSpPr>
            <a:xfrm flipH="1">
              <a:off x="5734850" y="4472723"/>
              <a:ext cx="2040837" cy="670795"/>
              <a:chOff x="1297954" y="330075"/>
              <a:chExt cx="5169293" cy="1699506"/>
            </a:xfrm>
          </p:grpSpPr>
          <p:sp>
            <p:nvSpPr>
              <p:cNvPr id="136" name="Google Shape;136;p8"/>
              <p:cNvSpPr/>
              <p:nvPr/>
            </p:nvSpPr>
            <p:spPr>
              <a:xfrm>
                <a:off x="1297954" y="330081"/>
                <a:ext cx="3476700" cy="1699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8"/>
              <p:cNvSpPr/>
              <p:nvPr/>
            </p:nvSpPr>
            <p:spPr>
              <a:xfrm>
                <a:off x="4767747" y="330075"/>
                <a:ext cx="1699500" cy="1699500"/>
              </a:xfrm>
              <a:prstGeom prst="rtTriangl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8" name="Google Shape;138;p8"/>
            <p:cNvGrpSpPr/>
            <p:nvPr/>
          </p:nvGrpSpPr>
          <p:grpSpPr>
            <a:xfrm flipH="1">
              <a:off x="5578209" y="4646738"/>
              <a:ext cx="2199863" cy="304563"/>
              <a:chOff x="-5827153" y="330075"/>
              <a:chExt cx="12276019" cy="1699569"/>
            </a:xfrm>
          </p:grpSpPr>
          <p:sp>
            <p:nvSpPr>
              <p:cNvPr id="139" name="Google Shape;139;p8"/>
              <p:cNvSpPr/>
              <p:nvPr/>
            </p:nvSpPr>
            <p:spPr>
              <a:xfrm>
                <a:off x="-5827153" y="330144"/>
                <a:ext cx="10612200" cy="16995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8"/>
              <p:cNvSpPr/>
              <p:nvPr/>
            </p:nvSpPr>
            <p:spPr>
              <a:xfrm>
                <a:off x="4749366" y="330075"/>
                <a:ext cx="1699500" cy="16995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41" name="Google Shape;141;p8"/>
          <p:cNvSpPr txBox="1"/>
          <p:nvPr>
            <p:ph type="title"/>
          </p:nvPr>
        </p:nvSpPr>
        <p:spPr>
          <a:xfrm>
            <a:off x="814275" y="392575"/>
            <a:ext cx="5258400" cy="766200"/>
          </a:xfrm>
          <a:prstGeom prst="rect">
            <a:avLst/>
          </a:prstGeom>
        </p:spPr>
        <p:txBody>
          <a:bodyPr anchorCtr="0" anchor="ctr"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p:txBody>
      </p:sp>
      <p:sp>
        <p:nvSpPr>
          <p:cNvPr id="142" name="Google Shape;142;p8"/>
          <p:cNvSpPr txBox="1"/>
          <p:nvPr>
            <p:ph idx="12" type="sldNum"/>
          </p:nvPr>
        </p:nvSpPr>
        <p:spPr>
          <a:xfrm>
            <a:off x="7618000" y="4636500"/>
            <a:ext cx="1487400" cy="315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43" name="Shape 143"/>
        <p:cNvGrpSpPr/>
        <p:nvPr/>
      </p:nvGrpSpPr>
      <p:grpSpPr>
        <a:xfrm>
          <a:off x="0" y="0"/>
          <a:ext cx="0" cy="0"/>
          <a:chOff x="0" y="0"/>
          <a:chExt cx="0" cy="0"/>
        </a:xfrm>
      </p:grpSpPr>
      <p:grpSp>
        <p:nvGrpSpPr>
          <p:cNvPr id="144" name="Google Shape;144;p9"/>
          <p:cNvGrpSpPr/>
          <p:nvPr/>
        </p:nvGrpSpPr>
        <p:grpSpPr>
          <a:xfrm>
            <a:off x="2466138" y="4472723"/>
            <a:ext cx="6686825" cy="670795"/>
            <a:chOff x="5589288" y="4472723"/>
            <a:chExt cx="6686825" cy="670795"/>
          </a:xfrm>
        </p:grpSpPr>
        <p:sp>
          <p:nvSpPr>
            <p:cNvPr id="145" name="Google Shape;145;p9"/>
            <p:cNvSpPr/>
            <p:nvPr/>
          </p:nvSpPr>
          <p:spPr>
            <a:xfrm rot="10800000">
              <a:off x="5589288" y="4948334"/>
              <a:ext cx="394200" cy="131400"/>
            </a:xfrm>
            <a:prstGeom prst="triangle">
              <a:avLst>
                <a:gd fmla="val 3242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6" name="Google Shape;146;p9"/>
            <p:cNvGrpSpPr/>
            <p:nvPr/>
          </p:nvGrpSpPr>
          <p:grpSpPr>
            <a:xfrm flipH="1">
              <a:off x="5748896" y="4472723"/>
              <a:ext cx="6527217" cy="670795"/>
              <a:chOff x="-10101302" y="330075"/>
              <a:chExt cx="16532971" cy="1699506"/>
            </a:xfrm>
          </p:grpSpPr>
          <p:sp>
            <p:nvSpPr>
              <p:cNvPr id="147" name="Google Shape;147;p9"/>
              <p:cNvSpPr/>
              <p:nvPr/>
            </p:nvSpPr>
            <p:spPr>
              <a:xfrm>
                <a:off x="-10101302" y="330081"/>
                <a:ext cx="14846400" cy="1699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9"/>
              <p:cNvSpPr/>
              <p:nvPr/>
            </p:nvSpPr>
            <p:spPr>
              <a:xfrm>
                <a:off x="4732169" y="330075"/>
                <a:ext cx="1699500" cy="1699500"/>
              </a:xfrm>
              <a:prstGeom prst="rtTriangl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9" name="Google Shape;149;p9"/>
            <p:cNvGrpSpPr/>
            <p:nvPr/>
          </p:nvGrpSpPr>
          <p:grpSpPr>
            <a:xfrm flipH="1">
              <a:off x="5592255" y="4646738"/>
              <a:ext cx="6682918" cy="304563"/>
              <a:chOff x="-30922586" y="330075"/>
              <a:chExt cx="37293070" cy="1699569"/>
            </a:xfrm>
          </p:grpSpPr>
          <p:sp>
            <p:nvSpPr>
              <p:cNvPr id="150" name="Google Shape;150;p9"/>
              <p:cNvSpPr/>
              <p:nvPr/>
            </p:nvSpPr>
            <p:spPr>
              <a:xfrm>
                <a:off x="-30922586" y="330144"/>
                <a:ext cx="35588100" cy="16995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9"/>
              <p:cNvSpPr/>
              <p:nvPr/>
            </p:nvSpPr>
            <p:spPr>
              <a:xfrm>
                <a:off x="4670984" y="330075"/>
                <a:ext cx="1699500" cy="16995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52" name="Google Shape;152;p9"/>
          <p:cNvSpPr txBox="1"/>
          <p:nvPr>
            <p:ph idx="1" type="body"/>
          </p:nvPr>
        </p:nvSpPr>
        <p:spPr>
          <a:xfrm>
            <a:off x="2682800" y="4636500"/>
            <a:ext cx="6004200" cy="315600"/>
          </a:xfrm>
          <a:prstGeom prst="rect">
            <a:avLst/>
          </a:prstGeom>
        </p:spPr>
        <p:txBody>
          <a:bodyPr anchorCtr="0" anchor="ctr" bIns="91425" lIns="91425" spcFirstLastPara="1" rIns="91425" wrap="square" tIns="91425">
            <a:noAutofit/>
          </a:bodyPr>
          <a:lstStyle>
            <a:lvl1pPr indent="-228600" lvl="0" marL="457200">
              <a:spcBef>
                <a:spcPts val="0"/>
              </a:spcBef>
              <a:spcAft>
                <a:spcPts val="0"/>
              </a:spcAft>
              <a:buSzPts val="1300"/>
              <a:buNone/>
              <a:defRPr sz="1300"/>
            </a:lvl1pPr>
          </a:lstStyle>
          <a:p/>
        </p:txBody>
      </p:sp>
      <p:sp>
        <p:nvSpPr>
          <p:cNvPr id="153" name="Google Shape;153;p9"/>
          <p:cNvSpPr txBox="1"/>
          <p:nvPr>
            <p:ph idx="12" type="sldNum"/>
          </p:nvPr>
        </p:nvSpPr>
        <p:spPr>
          <a:xfrm>
            <a:off x="7618000" y="4636500"/>
            <a:ext cx="1487400" cy="315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grpSp>
        <p:nvGrpSpPr>
          <p:cNvPr id="154" name="Google Shape;154;p9"/>
          <p:cNvGrpSpPr/>
          <p:nvPr/>
        </p:nvGrpSpPr>
        <p:grpSpPr>
          <a:xfrm rot="10800000">
            <a:off x="-8" y="-2"/>
            <a:ext cx="2202830" cy="670795"/>
            <a:chOff x="5575242" y="4472723"/>
            <a:chExt cx="2202830" cy="670795"/>
          </a:xfrm>
        </p:grpSpPr>
        <p:sp>
          <p:nvSpPr>
            <p:cNvPr id="155" name="Google Shape;155;p9"/>
            <p:cNvSpPr/>
            <p:nvPr/>
          </p:nvSpPr>
          <p:spPr>
            <a:xfrm rot="10800000">
              <a:off x="5575242" y="4948334"/>
              <a:ext cx="394200" cy="131400"/>
            </a:xfrm>
            <a:prstGeom prst="triangle">
              <a:avLst>
                <a:gd fmla="val 32425"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6" name="Google Shape;156;p9"/>
            <p:cNvGrpSpPr/>
            <p:nvPr/>
          </p:nvGrpSpPr>
          <p:grpSpPr>
            <a:xfrm flipH="1">
              <a:off x="5734850" y="4472723"/>
              <a:ext cx="2040837" cy="670795"/>
              <a:chOff x="1297954" y="330075"/>
              <a:chExt cx="5169293" cy="1699506"/>
            </a:xfrm>
          </p:grpSpPr>
          <p:sp>
            <p:nvSpPr>
              <p:cNvPr id="157" name="Google Shape;157;p9"/>
              <p:cNvSpPr/>
              <p:nvPr/>
            </p:nvSpPr>
            <p:spPr>
              <a:xfrm>
                <a:off x="1297954" y="330081"/>
                <a:ext cx="3476700" cy="1699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9"/>
              <p:cNvSpPr/>
              <p:nvPr/>
            </p:nvSpPr>
            <p:spPr>
              <a:xfrm>
                <a:off x="4767747" y="330075"/>
                <a:ext cx="1699500" cy="1699500"/>
              </a:xfrm>
              <a:prstGeom prst="rtTriangl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 name="Google Shape;159;p9"/>
            <p:cNvGrpSpPr/>
            <p:nvPr/>
          </p:nvGrpSpPr>
          <p:grpSpPr>
            <a:xfrm flipH="1">
              <a:off x="5578209" y="4646738"/>
              <a:ext cx="2199863" cy="304563"/>
              <a:chOff x="-5827153" y="330075"/>
              <a:chExt cx="12276019" cy="1699569"/>
            </a:xfrm>
          </p:grpSpPr>
          <p:sp>
            <p:nvSpPr>
              <p:cNvPr id="160" name="Google Shape;160;p9"/>
              <p:cNvSpPr/>
              <p:nvPr/>
            </p:nvSpPr>
            <p:spPr>
              <a:xfrm>
                <a:off x="-5827153" y="330144"/>
                <a:ext cx="10612200" cy="1699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9"/>
              <p:cNvSpPr/>
              <p:nvPr/>
            </p:nvSpPr>
            <p:spPr>
              <a:xfrm>
                <a:off x="4749366" y="330075"/>
                <a:ext cx="1699500" cy="1699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62" name="Shape 162"/>
        <p:cNvGrpSpPr/>
        <p:nvPr/>
      </p:nvGrpSpPr>
      <p:grpSpPr>
        <a:xfrm>
          <a:off x="0" y="0"/>
          <a:ext cx="0" cy="0"/>
          <a:chOff x="0" y="0"/>
          <a:chExt cx="0" cy="0"/>
        </a:xfrm>
      </p:grpSpPr>
      <p:grpSp>
        <p:nvGrpSpPr>
          <p:cNvPr id="163" name="Google Shape;163;p10"/>
          <p:cNvGrpSpPr/>
          <p:nvPr/>
        </p:nvGrpSpPr>
        <p:grpSpPr>
          <a:xfrm rot="10800000">
            <a:off x="-8" y="-2"/>
            <a:ext cx="2202830" cy="670795"/>
            <a:chOff x="5575242" y="4472723"/>
            <a:chExt cx="2202830" cy="670795"/>
          </a:xfrm>
        </p:grpSpPr>
        <p:sp>
          <p:nvSpPr>
            <p:cNvPr id="164" name="Google Shape;164;p10"/>
            <p:cNvSpPr/>
            <p:nvPr/>
          </p:nvSpPr>
          <p:spPr>
            <a:xfrm rot="10800000">
              <a:off x="5575242" y="4948334"/>
              <a:ext cx="394200" cy="131400"/>
            </a:xfrm>
            <a:prstGeom prst="triangle">
              <a:avLst>
                <a:gd fmla="val 32425"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5" name="Google Shape;165;p10"/>
            <p:cNvGrpSpPr/>
            <p:nvPr/>
          </p:nvGrpSpPr>
          <p:grpSpPr>
            <a:xfrm flipH="1">
              <a:off x="5734850" y="4472723"/>
              <a:ext cx="2040837" cy="670795"/>
              <a:chOff x="1297954" y="330075"/>
              <a:chExt cx="5169293" cy="1699506"/>
            </a:xfrm>
          </p:grpSpPr>
          <p:sp>
            <p:nvSpPr>
              <p:cNvPr id="166" name="Google Shape;166;p10"/>
              <p:cNvSpPr/>
              <p:nvPr/>
            </p:nvSpPr>
            <p:spPr>
              <a:xfrm>
                <a:off x="1297954" y="330081"/>
                <a:ext cx="3476700" cy="1699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0"/>
              <p:cNvSpPr/>
              <p:nvPr/>
            </p:nvSpPr>
            <p:spPr>
              <a:xfrm>
                <a:off x="4767747" y="330075"/>
                <a:ext cx="1699500" cy="1699500"/>
              </a:xfrm>
              <a:prstGeom prst="rtTriangl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8" name="Google Shape;168;p10"/>
            <p:cNvGrpSpPr/>
            <p:nvPr/>
          </p:nvGrpSpPr>
          <p:grpSpPr>
            <a:xfrm flipH="1">
              <a:off x="5578209" y="4646738"/>
              <a:ext cx="2199863" cy="304563"/>
              <a:chOff x="-5827153" y="330075"/>
              <a:chExt cx="12276019" cy="1699569"/>
            </a:xfrm>
          </p:grpSpPr>
          <p:sp>
            <p:nvSpPr>
              <p:cNvPr id="169" name="Google Shape;169;p10"/>
              <p:cNvSpPr/>
              <p:nvPr/>
            </p:nvSpPr>
            <p:spPr>
              <a:xfrm>
                <a:off x="-5827153" y="330144"/>
                <a:ext cx="10612200" cy="1699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10"/>
              <p:cNvSpPr/>
              <p:nvPr/>
            </p:nvSpPr>
            <p:spPr>
              <a:xfrm>
                <a:off x="4749366" y="330075"/>
                <a:ext cx="1699500" cy="1699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71" name="Google Shape;171;p10"/>
          <p:cNvGrpSpPr/>
          <p:nvPr/>
        </p:nvGrpSpPr>
        <p:grpSpPr>
          <a:xfrm>
            <a:off x="6946842" y="4472723"/>
            <a:ext cx="2202830" cy="670795"/>
            <a:chOff x="5575242" y="4472723"/>
            <a:chExt cx="2202830" cy="670795"/>
          </a:xfrm>
        </p:grpSpPr>
        <p:sp>
          <p:nvSpPr>
            <p:cNvPr id="172" name="Google Shape;172;p10"/>
            <p:cNvSpPr/>
            <p:nvPr/>
          </p:nvSpPr>
          <p:spPr>
            <a:xfrm rot="10800000">
              <a:off x="5575242" y="4948334"/>
              <a:ext cx="394200" cy="131400"/>
            </a:xfrm>
            <a:prstGeom prst="triangle">
              <a:avLst>
                <a:gd fmla="val 3242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3" name="Google Shape;173;p10"/>
            <p:cNvGrpSpPr/>
            <p:nvPr/>
          </p:nvGrpSpPr>
          <p:grpSpPr>
            <a:xfrm flipH="1">
              <a:off x="5734850" y="4472723"/>
              <a:ext cx="2040837" cy="670795"/>
              <a:chOff x="1297954" y="330075"/>
              <a:chExt cx="5169293" cy="1699506"/>
            </a:xfrm>
          </p:grpSpPr>
          <p:sp>
            <p:nvSpPr>
              <p:cNvPr id="174" name="Google Shape;174;p10"/>
              <p:cNvSpPr/>
              <p:nvPr/>
            </p:nvSpPr>
            <p:spPr>
              <a:xfrm>
                <a:off x="1297954" y="330081"/>
                <a:ext cx="3476700" cy="1699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10"/>
              <p:cNvSpPr/>
              <p:nvPr/>
            </p:nvSpPr>
            <p:spPr>
              <a:xfrm>
                <a:off x="4767747" y="330075"/>
                <a:ext cx="1699500" cy="1699500"/>
              </a:xfrm>
              <a:prstGeom prst="rtTriangl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6" name="Google Shape;176;p10"/>
            <p:cNvGrpSpPr/>
            <p:nvPr/>
          </p:nvGrpSpPr>
          <p:grpSpPr>
            <a:xfrm flipH="1">
              <a:off x="5578209" y="4646738"/>
              <a:ext cx="2199863" cy="304563"/>
              <a:chOff x="-5827153" y="330075"/>
              <a:chExt cx="12276019" cy="1699569"/>
            </a:xfrm>
          </p:grpSpPr>
          <p:sp>
            <p:nvSpPr>
              <p:cNvPr id="177" name="Google Shape;177;p10"/>
              <p:cNvSpPr/>
              <p:nvPr/>
            </p:nvSpPr>
            <p:spPr>
              <a:xfrm>
                <a:off x="-5827153" y="330144"/>
                <a:ext cx="10612200" cy="16995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10"/>
              <p:cNvSpPr/>
              <p:nvPr/>
            </p:nvSpPr>
            <p:spPr>
              <a:xfrm>
                <a:off x="4749366" y="330075"/>
                <a:ext cx="1699500" cy="16995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79" name="Google Shape;179;p10"/>
          <p:cNvSpPr txBox="1"/>
          <p:nvPr>
            <p:ph idx="12" type="sldNum"/>
          </p:nvPr>
        </p:nvSpPr>
        <p:spPr>
          <a:xfrm>
            <a:off x="7618000" y="4636500"/>
            <a:ext cx="1487400" cy="315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0"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814275" y="392575"/>
            <a:ext cx="5258400" cy="7662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Clr>
                <a:schemeClr val="lt1"/>
              </a:buClr>
              <a:buSzPts val="2000"/>
              <a:buFont typeface="Roboto Condensed"/>
              <a:buNone/>
              <a:defRPr b="1" sz="2000">
                <a:solidFill>
                  <a:schemeClr val="lt1"/>
                </a:solidFill>
                <a:latin typeface="Roboto Condensed"/>
                <a:ea typeface="Roboto Condensed"/>
                <a:cs typeface="Roboto Condensed"/>
                <a:sym typeface="Roboto Condensed"/>
              </a:defRPr>
            </a:lvl1pPr>
            <a:lvl2pPr lvl="1">
              <a:spcBef>
                <a:spcPts val="0"/>
              </a:spcBef>
              <a:spcAft>
                <a:spcPts val="0"/>
              </a:spcAft>
              <a:buClr>
                <a:schemeClr val="lt1"/>
              </a:buClr>
              <a:buSzPts val="2000"/>
              <a:buFont typeface="Roboto Condensed"/>
              <a:buNone/>
              <a:defRPr b="1" sz="2000">
                <a:solidFill>
                  <a:schemeClr val="lt1"/>
                </a:solidFill>
                <a:latin typeface="Roboto Condensed"/>
                <a:ea typeface="Roboto Condensed"/>
                <a:cs typeface="Roboto Condensed"/>
                <a:sym typeface="Roboto Condensed"/>
              </a:defRPr>
            </a:lvl2pPr>
            <a:lvl3pPr lvl="2">
              <a:spcBef>
                <a:spcPts val="0"/>
              </a:spcBef>
              <a:spcAft>
                <a:spcPts val="0"/>
              </a:spcAft>
              <a:buClr>
                <a:schemeClr val="lt1"/>
              </a:buClr>
              <a:buSzPts val="2000"/>
              <a:buFont typeface="Roboto Condensed"/>
              <a:buNone/>
              <a:defRPr b="1" sz="2000">
                <a:solidFill>
                  <a:schemeClr val="lt1"/>
                </a:solidFill>
                <a:latin typeface="Roboto Condensed"/>
                <a:ea typeface="Roboto Condensed"/>
                <a:cs typeface="Roboto Condensed"/>
                <a:sym typeface="Roboto Condensed"/>
              </a:defRPr>
            </a:lvl3pPr>
            <a:lvl4pPr lvl="3">
              <a:spcBef>
                <a:spcPts val="0"/>
              </a:spcBef>
              <a:spcAft>
                <a:spcPts val="0"/>
              </a:spcAft>
              <a:buClr>
                <a:schemeClr val="lt1"/>
              </a:buClr>
              <a:buSzPts val="2000"/>
              <a:buFont typeface="Roboto Condensed"/>
              <a:buNone/>
              <a:defRPr b="1" sz="2000">
                <a:solidFill>
                  <a:schemeClr val="lt1"/>
                </a:solidFill>
                <a:latin typeface="Roboto Condensed"/>
                <a:ea typeface="Roboto Condensed"/>
                <a:cs typeface="Roboto Condensed"/>
                <a:sym typeface="Roboto Condensed"/>
              </a:defRPr>
            </a:lvl4pPr>
            <a:lvl5pPr lvl="4">
              <a:spcBef>
                <a:spcPts val="0"/>
              </a:spcBef>
              <a:spcAft>
                <a:spcPts val="0"/>
              </a:spcAft>
              <a:buClr>
                <a:schemeClr val="lt1"/>
              </a:buClr>
              <a:buSzPts val="2000"/>
              <a:buFont typeface="Roboto Condensed"/>
              <a:buNone/>
              <a:defRPr b="1" sz="2000">
                <a:solidFill>
                  <a:schemeClr val="lt1"/>
                </a:solidFill>
                <a:latin typeface="Roboto Condensed"/>
                <a:ea typeface="Roboto Condensed"/>
                <a:cs typeface="Roboto Condensed"/>
                <a:sym typeface="Roboto Condensed"/>
              </a:defRPr>
            </a:lvl5pPr>
            <a:lvl6pPr lvl="5">
              <a:spcBef>
                <a:spcPts val="0"/>
              </a:spcBef>
              <a:spcAft>
                <a:spcPts val="0"/>
              </a:spcAft>
              <a:buClr>
                <a:schemeClr val="lt1"/>
              </a:buClr>
              <a:buSzPts val="2000"/>
              <a:buFont typeface="Roboto Condensed"/>
              <a:buNone/>
              <a:defRPr b="1" sz="2000">
                <a:solidFill>
                  <a:schemeClr val="lt1"/>
                </a:solidFill>
                <a:latin typeface="Roboto Condensed"/>
                <a:ea typeface="Roboto Condensed"/>
                <a:cs typeface="Roboto Condensed"/>
                <a:sym typeface="Roboto Condensed"/>
              </a:defRPr>
            </a:lvl6pPr>
            <a:lvl7pPr lvl="6">
              <a:spcBef>
                <a:spcPts val="0"/>
              </a:spcBef>
              <a:spcAft>
                <a:spcPts val="0"/>
              </a:spcAft>
              <a:buClr>
                <a:schemeClr val="lt1"/>
              </a:buClr>
              <a:buSzPts val="2000"/>
              <a:buFont typeface="Roboto Condensed"/>
              <a:buNone/>
              <a:defRPr b="1" sz="2000">
                <a:solidFill>
                  <a:schemeClr val="lt1"/>
                </a:solidFill>
                <a:latin typeface="Roboto Condensed"/>
                <a:ea typeface="Roboto Condensed"/>
                <a:cs typeface="Roboto Condensed"/>
                <a:sym typeface="Roboto Condensed"/>
              </a:defRPr>
            </a:lvl7pPr>
            <a:lvl8pPr lvl="7">
              <a:spcBef>
                <a:spcPts val="0"/>
              </a:spcBef>
              <a:spcAft>
                <a:spcPts val="0"/>
              </a:spcAft>
              <a:buClr>
                <a:schemeClr val="lt1"/>
              </a:buClr>
              <a:buSzPts val="2000"/>
              <a:buFont typeface="Roboto Condensed"/>
              <a:buNone/>
              <a:defRPr b="1" sz="2000">
                <a:solidFill>
                  <a:schemeClr val="lt1"/>
                </a:solidFill>
                <a:latin typeface="Roboto Condensed"/>
                <a:ea typeface="Roboto Condensed"/>
                <a:cs typeface="Roboto Condensed"/>
                <a:sym typeface="Roboto Condensed"/>
              </a:defRPr>
            </a:lvl8pPr>
            <a:lvl9pPr lvl="8">
              <a:spcBef>
                <a:spcPts val="0"/>
              </a:spcBef>
              <a:spcAft>
                <a:spcPts val="0"/>
              </a:spcAft>
              <a:buClr>
                <a:schemeClr val="lt1"/>
              </a:buClr>
              <a:buSzPts val="2000"/>
              <a:buFont typeface="Roboto Condensed"/>
              <a:buNone/>
              <a:defRPr b="1" sz="2000">
                <a:solidFill>
                  <a:schemeClr val="lt1"/>
                </a:solidFill>
                <a:latin typeface="Roboto Condensed"/>
                <a:ea typeface="Roboto Condensed"/>
                <a:cs typeface="Roboto Condensed"/>
                <a:sym typeface="Roboto Condensed"/>
              </a:defRPr>
            </a:lvl9pPr>
          </a:lstStyle>
          <a:p/>
        </p:txBody>
      </p:sp>
      <p:sp>
        <p:nvSpPr>
          <p:cNvPr id="7" name="Google Shape;7;p1"/>
          <p:cNvSpPr txBox="1"/>
          <p:nvPr>
            <p:ph idx="1" type="body"/>
          </p:nvPr>
        </p:nvSpPr>
        <p:spPr>
          <a:xfrm>
            <a:off x="814275" y="1327350"/>
            <a:ext cx="6132600" cy="3145500"/>
          </a:xfrm>
          <a:prstGeom prst="rect">
            <a:avLst/>
          </a:prstGeom>
          <a:noFill/>
          <a:ln>
            <a:noFill/>
          </a:ln>
        </p:spPr>
        <p:txBody>
          <a:bodyPr anchorCtr="0" anchor="ctr" bIns="91425" lIns="91425" spcFirstLastPara="1" rIns="91425" wrap="square" tIns="91425">
            <a:noAutofit/>
          </a:bodyPr>
          <a:lstStyle>
            <a:lvl1pPr indent="-381000" lvl="0" marL="457200">
              <a:spcBef>
                <a:spcPts val="600"/>
              </a:spcBef>
              <a:spcAft>
                <a:spcPts val="0"/>
              </a:spcAft>
              <a:buClr>
                <a:schemeClr val="accent4"/>
              </a:buClr>
              <a:buSzPts val="2400"/>
              <a:buFont typeface="Roboto Condensed Light"/>
              <a:buChar char="▰"/>
              <a:defRPr sz="2400">
                <a:solidFill>
                  <a:schemeClr val="dk1"/>
                </a:solidFill>
                <a:latin typeface="Roboto Condensed Light"/>
                <a:ea typeface="Roboto Condensed Light"/>
                <a:cs typeface="Roboto Condensed Light"/>
                <a:sym typeface="Roboto Condensed Light"/>
              </a:defRPr>
            </a:lvl1pPr>
            <a:lvl2pPr indent="-381000" lvl="1" marL="914400">
              <a:spcBef>
                <a:spcPts val="1000"/>
              </a:spcBef>
              <a:spcAft>
                <a:spcPts val="0"/>
              </a:spcAft>
              <a:buClr>
                <a:schemeClr val="accent4"/>
              </a:buClr>
              <a:buSzPts val="2400"/>
              <a:buFont typeface="Roboto Condensed Light"/>
              <a:buChar char="▻"/>
              <a:defRPr sz="2400">
                <a:solidFill>
                  <a:schemeClr val="dk1"/>
                </a:solidFill>
                <a:latin typeface="Roboto Condensed Light"/>
                <a:ea typeface="Roboto Condensed Light"/>
                <a:cs typeface="Roboto Condensed Light"/>
                <a:sym typeface="Roboto Condensed Light"/>
              </a:defRPr>
            </a:lvl2pPr>
            <a:lvl3pPr indent="-381000" lvl="2" marL="1371600">
              <a:spcBef>
                <a:spcPts val="1000"/>
              </a:spcBef>
              <a:spcAft>
                <a:spcPts val="0"/>
              </a:spcAft>
              <a:buClr>
                <a:schemeClr val="accent4"/>
              </a:buClr>
              <a:buSzPts val="2400"/>
              <a:buFont typeface="Roboto Condensed Light"/>
              <a:buChar char="▻"/>
              <a:defRPr sz="2400">
                <a:solidFill>
                  <a:schemeClr val="dk1"/>
                </a:solidFill>
                <a:latin typeface="Roboto Condensed Light"/>
                <a:ea typeface="Roboto Condensed Light"/>
                <a:cs typeface="Roboto Condensed Light"/>
                <a:sym typeface="Roboto Condensed Light"/>
              </a:defRPr>
            </a:lvl3pPr>
            <a:lvl4pPr indent="-381000" lvl="3" marL="1828800">
              <a:spcBef>
                <a:spcPts val="1000"/>
              </a:spcBef>
              <a:spcAft>
                <a:spcPts val="0"/>
              </a:spcAft>
              <a:buClr>
                <a:schemeClr val="accent4"/>
              </a:buClr>
              <a:buSzPts val="2400"/>
              <a:buFont typeface="Roboto Condensed Light"/>
              <a:buChar char="▻"/>
              <a:defRPr sz="2400">
                <a:solidFill>
                  <a:schemeClr val="dk1"/>
                </a:solidFill>
                <a:latin typeface="Roboto Condensed Light"/>
                <a:ea typeface="Roboto Condensed Light"/>
                <a:cs typeface="Roboto Condensed Light"/>
                <a:sym typeface="Roboto Condensed Light"/>
              </a:defRPr>
            </a:lvl4pPr>
            <a:lvl5pPr indent="-381000" lvl="4" marL="2286000">
              <a:spcBef>
                <a:spcPts val="1000"/>
              </a:spcBef>
              <a:spcAft>
                <a:spcPts val="0"/>
              </a:spcAft>
              <a:buClr>
                <a:schemeClr val="accent4"/>
              </a:buClr>
              <a:buSzPts val="2400"/>
              <a:buFont typeface="Roboto Condensed Light"/>
              <a:buChar char="▻"/>
              <a:defRPr sz="2400">
                <a:solidFill>
                  <a:schemeClr val="dk1"/>
                </a:solidFill>
                <a:latin typeface="Roboto Condensed Light"/>
                <a:ea typeface="Roboto Condensed Light"/>
                <a:cs typeface="Roboto Condensed Light"/>
                <a:sym typeface="Roboto Condensed Light"/>
              </a:defRPr>
            </a:lvl5pPr>
            <a:lvl6pPr indent="-381000" lvl="5" marL="2743200">
              <a:spcBef>
                <a:spcPts val="1000"/>
              </a:spcBef>
              <a:spcAft>
                <a:spcPts val="0"/>
              </a:spcAft>
              <a:buClr>
                <a:schemeClr val="accent4"/>
              </a:buClr>
              <a:buSzPts val="2400"/>
              <a:buFont typeface="Roboto Condensed Light"/>
              <a:buChar char="▻"/>
              <a:defRPr sz="2400">
                <a:solidFill>
                  <a:schemeClr val="dk1"/>
                </a:solidFill>
                <a:latin typeface="Roboto Condensed Light"/>
                <a:ea typeface="Roboto Condensed Light"/>
                <a:cs typeface="Roboto Condensed Light"/>
                <a:sym typeface="Roboto Condensed Light"/>
              </a:defRPr>
            </a:lvl6pPr>
            <a:lvl7pPr indent="-381000" lvl="6" marL="3200400">
              <a:spcBef>
                <a:spcPts val="1000"/>
              </a:spcBef>
              <a:spcAft>
                <a:spcPts val="0"/>
              </a:spcAft>
              <a:buClr>
                <a:schemeClr val="accent4"/>
              </a:buClr>
              <a:buSzPts val="2400"/>
              <a:buFont typeface="Roboto Condensed Light"/>
              <a:buChar char="▻"/>
              <a:defRPr sz="2400">
                <a:solidFill>
                  <a:schemeClr val="dk1"/>
                </a:solidFill>
                <a:latin typeface="Roboto Condensed Light"/>
                <a:ea typeface="Roboto Condensed Light"/>
                <a:cs typeface="Roboto Condensed Light"/>
                <a:sym typeface="Roboto Condensed Light"/>
              </a:defRPr>
            </a:lvl7pPr>
            <a:lvl8pPr indent="-381000" lvl="7" marL="3657600">
              <a:spcBef>
                <a:spcPts val="1000"/>
              </a:spcBef>
              <a:spcAft>
                <a:spcPts val="0"/>
              </a:spcAft>
              <a:buClr>
                <a:schemeClr val="accent4"/>
              </a:buClr>
              <a:buSzPts val="2400"/>
              <a:buFont typeface="Roboto Condensed Light"/>
              <a:buChar char="▻"/>
              <a:defRPr sz="2400">
                <a:solidFill>
                  <a:schemeClr val="dk1"/>
                </a:solidFill>
                <a:latin typeface="Roboto Condensed Light"/>
                <a:ea typeface="Roboto Condensed Light"/>
                <a:cs typeface="Roboto Condensed Light"/>
                <a:sym typeface="Roboto Condensed Light"/>
              </a:defRPr>
            </a:lvl8pPr>
            <a:lvl9pPr indent="-381000" lvl="8" marL="4114800">
              <a:spcBef>
                <a:spcPts val="1000"/>
              </a:spcBef>
              <a:spcAft>
                <a:spcPts val="1000"/>
              </a:spcAft>
              <a:buClr>
                <a:schemeClr val="accent4"/>
              </a:buClr>
              <a:buSzPts val="2400"/>
              <a:buFont typeface="Roboto Condensed Light"/>
              <a:buChar char="▻"/>
              <a:defRPr sz="2400">
                <a:solidFill>
                  <a:schemeClr val="dk1"/>
                </a:solidFill>
                <a:latin typeface="Roboto Condensed Light"/>
                <a:ea typeface="Roboto Condensed Light"/>
                <a:cs typeface="Roboto Condensed Light"/>
                <a:sym typeface="Roboto Condensed Light"/>
              </a:defRPr>
            </a:lvl9pPr>
          </a:lstStyle>
          <a:p/>
        </p:txBody>
      </p:sp>
      <p:sp>
        <p:nvSpPr>
          <p:cNvPr id="8" name="Google Shape;8;p1"/>
          <p:cNvSpPr txBox="1"/>
          <p:nvPr>
            <p:ph idx="12" type="sldNum"/>
          </p:nvPr>
        </p:nvSpPr>
        <p:spPr>
          <a:xfrm>
            <a:off x="7618000" y="4636500"/>
            <a:ext cx="1487400" cy="315600"/>
          </a:xfrm>
          <a:prstGeom prst="rect">
            <a:avLst/>
          </a:prstGeom>
          <a:noFill/>
          <a:ln>
            <a:noFill/>
          </a:ln>
        </p:spPr>
        <p:txBody>
          <a:bodyPr anchorCtr="0" anchor="ctr" bIns="91425" lIns="91425" spcFirstLastPara="1" rIns="91425" wrap="square" tIns="91425">
            <a:noAutofit/>
          </a:bodyPr>
          <a:lstStyle>
            <a:lvl1pPr lvl="0" algn="r">
              <a:buNone/>
              <a:defRPr b="1" sz="1200">
                <a:solidFill>
                  <a:schemeClr val="lt1"/>
                </a:solidFill>
                <a:latin typeface="Roboto Condensed"/>
                <a:ea typeface="Roboto Condensed"/>
                <a:cs typeface="Roboto Condensed"/>
                <a:sym typeface="Roboto Condensed"/>
              </a:defRPr>
            </a:lvl1pPr>
            <a:lvl2pPr lvl="1" algn="r">
              <a:buNone/>
              <a:defRPr b="1" sz="1200">
                <a:solidFill>
                  <a:schemeClr val="lt1"/>
                </a:solidFill>
                <a:latin typeface="Roboto Condensed"/>
                <a:ea typeface="Roboto Condensed"/>
                <a:cs typeface="Roboto Condensed"/>
                <a:sym typeface="Roboto Condensed"/>
              </a:defRPr>
            </a:lvl2pPr>
            <a:lvl3pPr lvl="2" algn="r">
              <a:buNone/>
              <a:defRPr b="1" sz="1200">
                <a:solidFill>
                  <a:schemeClr val="lt1"/>
                </a:solidFill>
                <a:latin typeface="Roboto Condensed"/>
                <a:ea typeface="Roboto Condensed"/>
                <a:cs typeface="Roboto Condensed"/>
                <a:sym typeface="Roboto Condensed"/>
              </a:defRPr>
            </a:lvl3pPr>
            <a:lvl4pPr lvl="3" algn="r">
              <a:buNone/>
              <a:defRPr b="1" sz="1200">
                <a:solidFill>
                  <a:schemeClr val="lt1"/>
                </a:solidFill>
                <a:latin typeface="Roboto Condensed"/>
                <a:ea typeface="Roboto Condensed"/>
                <a:cs typeface="Roboto Condensed"/>
                <a:sym typeface="Roboto Condensed"/>
              </a:defRPr>
            </a:lvl4pPr>
            <a:lvl5pPr lvl="4" algn="r">
              <a:buNone/>
              <a:defRPr b="1" sz="1200">
                <a:solidFill>
                  <a:schemeClr val="lt1"/>
                </a:solidFill>
                <a:latin typeface="Roboto Condensed"/>
                <a:ea typeface="Roboto Condensed"/>
                <a:cs typeface="Roboto Condensed"/>
                <a:sym typeface="Roboto Condensed"/>
              </a:defRPr>
            </a:lvl5pPr>
            <a:lvl6pPr lvl="5" algn="r">
              <a:buNone/>
              <a:defRPr b="1" sz="1200">
                <a:solidFill>
                  <a:schemeClr val="lt1"/>
                </a:solidFill>
                <a:latin typeface="Roboto Condensed"/>
                <a:ea typeface="Roboto Condensed"/>
                <a:cs typeface="Roboto Condensed"/>
                <a:sym typeface="Roboto Condensed"/>
              </a:defRPr>
            </a:lvl6pPr>
            <a:lvl7pPr lvl="6" algn="r">
              <a:buNone/>
              <a:defRPr b="1" sz="1200">
                <a:solidFill>
                  <a:schemeClr val="lt1"/>
                </a:solidFill>
                <a:latin typeface="Roboto Condensed"/>
                <a:ea typeface="Roboto Condensed"/>
                <a:cs typeface="Roboto Condensed"/>
                <a:sym typeface="Roboto Condensed"/>
              </a:defRPr>
            </a:lvl7pPr>
            <a:lvl8pPr lvl="7" algn="r">
              <a:buNone/>
              <a:defRPr b="1" sz="1200">
                <a:solidFill>
                  <a:schemeClr val="lt1"/>
                </a:solidFill>
                <a:latin typeface="Roboto Condensed"/>
                <a:ea typeface="Roboto Condensed"/>
                <a:cs typeface="Roboto Condensed"/>
                <a:sym typeface="Roboto Condensed"/>
              </a:defRPr>
            </a:lvl8pPr>
            <a:lvl9pPr lvl="8" algn="r">
              <a:buNone/>
              <a:defRPr b="1" sz="1200">
                <a:solidFill>
                  <a:schemeClr val="lt1"/>
                </a:solidFill>
                <a:latin typeface="Roboto Condensed"/>
                <a:ea typeface="Roboto Condensed"/>
                <a:cs typeface="Roboto Condensed"/>
                <a:sym typeface="Roboto Condensed"/>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7.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1.pn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10.pn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1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1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1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13.png"/><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1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image" Target="../media/image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 Id="rId3" Type="http://schemas.openxmlformats.org/officeDocument/2006/relationships/image" Target="../media/image2.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11"/>
          <p:cNvSpPr txBox="1"/>
          <p:nvPr>
            <p:ph type="ctrTitle"/>
          </p:nvPr>
        </p:nvSpPr>
        <p:spPr>
          <a:xfrm>
            <a:off x="685800" y="1090750"/>
            <a:ext cx="5441400" cy="2961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4200"/>
              <a:t>PREDICTIVE ANALYTICS</a:t>
            </a:r>
            <a:endParaRPr sz="4200"/>
          </a:p>
          <a:p>
            <a:pPr indent="0" lvl="0" marL="0" rtl="0" algn="l">
              <a:spcBef>
                <a:spcPts val="0"/>
              </a:spcBef>
              <a:spcAft>
                <a:spcPts val="0"/>
              </a:spcAft>
              <a:buNone/>
            </a:pPr>
            <a:r>
              <a:rPr lang="en" sz="2400">
                <a:solidFill>
                  <a:schemeClr val="accent5"/>
                </a:solidFill>
              </a:rPr>
              <a:t>Gaining Insight into the Student Dataset</a:t>
            </a:r>
            <a:endParaRPr sz="2400">
              <a:solidFill>
                <a:schemeClr val="accent5"/>
              </a:solidFill>
            </a:endParaRPr>
          </a:p>
          <a:p>
            <a:pPr indent="0" lvl="0" marL="0" rtl="0" algn="l">
              <a:spcBef>
                <a:spcPts val="0"/>
              </a:spcBef>
              <a:spcAft>
                <a:spcPts val="0"/>
              </a:spcAft>
              <a:buNone/>
            </a:pPr>
            <a:r>
              <a:t/>
            </a:r>
            <a:endParaRPr sz="2400"/>
          </a:p>
          <a:p>
            <a:pPr indent="0" lvl="0" marL="0" rtl="0" algn="l">
              <a:spcBef>
                <a:spcPts val="0"/>
              </a:spcBef>
              <a:spcAft>
                <a:spcPts val="0"/>
              </a:spcAft>
              <a:buNone/>
            </a:pPr>
            <a:r>
              <a:rPr lang="en" sz="2400">
                <a:solidFill>
                  <a:srgbClr val="93C47D"/>
                </a:solidFill>
              </a:rPr>
              <a:t>TechTalent South - ACDC Project</a:t>
            </a:r>
            <a:endParaRPr sz="2400">
              <a:solidFill>
                <a:srgbClr val="93C47D"/>
              </a:solidFill>
            </a:endParaRPr>
          </a:p>
          <a:p>
            <a:pPr indent="0" lvl="0" marL="0" rtl="0" algn="l">
              <a:spcBef>
                <a:spcPts val="0"/>
              </a:spcBef>
              <a:spcAft>
                <a:spcPts val="0"/>
              </a:spcAft>
              <a:buNone/>
            </a:pPr>
            <a:r>
              <a:rPr lang="en" sz="1200"/>
              <a:t>Instructor: Travis Ahalt</a:t>
            </a:r>
            <a:endParaRPr sz="1200"/>
          </a:p>
          <a:p>
            <a:pPr indent="0" lvl="0" marL="0" rtl="0" algn="l">
              <a:spcBef>
                <a:spcPts val="0"/>
              </a:spcBef>
              <a:spcAft>
                <a:spcPts val="0"/>
              </a:spcAft>
              <a:buNone/>
            </a:pPr>
            <a:r>
              <a:t/>
            </a:r>
            <a:endParaRPr sz="3000"/>
          </a:p>
        </p:txBody>
      </p:sp>
      <p:sp>
        <p:nvSpPr>
          <p:cNvPr id="185" name="Google Shape;185;p11"/>
          <p:cNvSpPr txBox="1"/>
          <p:nvPr/>
        </p:nvSpPr>
        <p:spPr>
          <a:xfrm>
            <a:off x="5501025" y="4250475"/>
            <a:ext cx="36168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latin typeface="Roboto Condensed"/>
                <a:ea typeface="Roboto Condensed"/>
                <a:cs typeface="Roboto Condensed"/>
                <a:sym typeface="Roboto Condensed"/>
              </a:rPr>
              <a:t>Members: Kofi Kyei, George Tryfiates, Emmanuel Dadzie</a:t>
            </a:r>
            <a:endParaRPr>
              <a:latin typeface="Roboto Condensed Light"/>
              <a:ea typeface="Roboto Condensed Light"/>
              <a:cs typeface="Roboto Condensed Light"/>
              <a:sym typeface="Roboto Condensed Light"/>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20"/>
          <p:cNvSpPr txBox="1"/>
          <p:nvPr>
            <p:ph type="title"/>
          </p:nvPr>
        </p:nvSpPr>
        <p:spPr>
          <a:xfrm>
            <a:off x="814275" y="392575"/>
            <a:ext cx="5492400" cy="766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CLEANING AND PREPROCESSING</a:t>
            </a:r>
            <a:endParaRPr/>
          </a:p>
        </p:txBody>
      </p:sp>
      <p:sp>
        <p:nvSpPr>
          <p:cNvPr id="292" name="Google Shape;292;p20"/>
          <p:cNvSpPr txBox="1"/>
          <p:nvPr>
            <p:ph idx="12" type="sldNum"/>
          </p:nvPr>
        </p:nvSpPr>
        <p:spPr>
          <a:xfrm>
            <a:off x="7618000" y="4636500"/>
            <a:ext cx="1487400" cy="315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pSp>
        <p:nvGrpSpPr>
          <p:cNvPr id="293" name="Google Shape;293;p20"/>
          <p:cNvGrpSpPr/>
          <p:nvPr/>
        </p:nvGrpSpPr>
        <p:grpSpPr>
          <a:xfrm>
            <a:off x="282216" y="590918"/>
            <a:ext cx="369505" cy="369505"/>
            <a:chOff x="2594050" y="1631825"/>
            <a:chExt cx="439625" cy="439625"/>
          </a:xfrm>
        </p:grpSpPr>
        <p:sp>
          <p:nvSpPr>
            <p:cNvPr id="294" name="Google Shape;294;p20"/>
            <p:cNvSpPr/>
            <p:nvPr/>
          </p:nvSpPr>
          <p:spPr>
            <a:xfrm>
              <a:off x="2594050" y="1883300"/>
              <a:ext cx="188175" cy="188150"/>
            </a:xfrm>
            <a:custGeom>
              <a:rect b="b" l="l" r="r" t="t"/>
              <a:pathLst>
                <a:path extrusionOk="0" fill="none" h="7526" w="7527">
                  <a:moveTo>
                    <a:pt x="5992" y="0"/>
                  </a:moveTo>
                  <a:lnTo>
                    <a:pt x="537" y="6430"/>
                  </a:lnTo>
                  <a:lnTo>
                    <a:pt x="1" y="7526"/>
                  </a:lnTo>
                  <a:lnTo>
                    <a:pt x="1097" y="6990"/>
                  </a:lnTo>
                  <a:lnTo>
                    <a:pt x="7526" y="1534"/>
                  </a:lnTo>
                  <a:lnTo>
                    <a:pt x="5992" y="0"/>
                  </a:lnTo>
                  <a:close/>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20"/>
            <p:cNvSpPr/>
            <p:nvPr/>
          </p:nvSpPr>
          <p:spPr>
            <a:xfrm>
              <a:off x="2857700" y="1631825"/>
              <a:ext cx="175975" cy="176000"/>
            </a:xfrm>
            <a:custGeom>
              <a:rect b="b" l="l" r="r" t="t"/>
              <a:pathLst>
                <a:path extrusionOk="0" fill="none" h="7040" w="7039">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20"/>
            <p:cNvSpPr/>
            <p:nvPr/>
          </p:nvSpPr>
          <p:spPr>
            <a:xfrm>
              <a:off x="2662850" y="1699400"/>
              <a:ext cx="303250" cy="303250"/>
            </a:xfrm>
            <a:custGeom>
              <a:rect b="b" l="l" r="r" t="t"/>
              <a:pathLst>
                <a:path extrusionOk="0" fill="none" h="12130" w="1213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20"/>
            <p:cNvSpPr/>
            <p:nvPr/>
          </p:nvSpPr>
          <p:spPr>
            <a:xfrm>
              <a:off x="2801675" y="1740825"/>
              <a:ext cx="49950" cy="49950"/>
            </a:xfrm>
            <a:custGeom>
              <a:rect b="b" l="l" r="r" t="t"/>
              <a:pathLst>
                <a:path extrusionOk="0" fill="none" h="1998" w="1998">
                  <a:moveTo>
                    <a:pt x="1" y="1997"/>
                  </a:moveTo>
                  <a:lnTo>
                    <a:pt x="1998" y="0"/>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98" name="Google Shape;298;p20"/>
          <p:cNvPicPr preferRelativeResize="0"/>
          <p:nvPr/>
        </p:nvPicPr>
        <p:blipFill>
          <a:blip r:embed="rId3">
            <a:alphaModFix/>
          </a:blip>
          <a:stretch>
            <a:fillRect/>
          </a:stretch>
        </p:blipFill>
        <p:spPr>
          <a:xfrm>
            <a:off x="176400" y="1486125"/>
            <a:ext cx="4074051" cy="3357355"/>
          </a:xfrm>
          <a:prstGeom prst="rect">
            <a:avLst/>
          </a:prstGeom>
          <a:noFill/>
          <a:ln>
            <a:noFill/>
          </a:ln>
        </p:spPr>
      </p:pic>
      <p:pic>
        <p:nvPicPr>
          <p:cNvPr id="299" name="Google Shape;299;p20"/>
          <p:cNvPicPr preferRelativeResize="0"/>
          <p:nvPr/>
        </p:nvPicPr>
        <p:blipFill>
          <a:blip r:embed="rId4">
            <a:alphaModFix/>
          </a:blip>
          <a:stretch>
            <a:fillRect/>
          </a:stretch>
        </p:blipFill>
        <p:spPr>
          <a:xfrm>
            <a:off x="4493800" y="1493750"/>
            <a:ext cx="4323675" cy="26863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21"/>
          <p:cNvSpPr txBox="1"/>
          <p:nvPr>
            <p:ph type="title"/>
          </p:nvPr>
        </p:nvSpPr>
        <p:spPr>
          <a:xfrm>
            <a:off x="814275" y="392575"/>
            <a:ext cx="5492400" cy="766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VISUALIZATION</a:t>
            </a:r>
            <a:endParaRPr/>
          </a:p>
        </p:txBody>
      </p:sp>
      <p:sp>
        <p:nvSpPr>
          <p:cNvPr id="305" name="Google Shape;305;p21"/>
          <p:cNvSpPr txBox="1"/>
          <p:nvPr>
            <p:ph idx="12" type="sldNum"/>
          </p:nvPr>
        </p:nvSpPr>
        <p:spPr>
          <a:xfrm>
            <a:off x="7618000" y="4636500"/>
            <a:ext cx="1487400" cy="315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pSp>
        <p:nvGrpSpPr>
          <p:cNvPr id="306" name="Google Shape;306;p21"/>
          <p:cNvGrpSpPr/>
          <p:nvPr/>
        </p:nvGrpSpPr>
        <p:grpSpPr>
          <a:xfrm>
            <a:off x="282216" y="590918"/>
            <a:ext cx="369505" cy="369505"/>
            <a:chOff x="2594050" y="1631825"/>
            <a:chExt cx="439625" cy="439625"/>
          </a:xfrm>
        </p:grpSpPr>
        <p:sp>
          <p:nvSpPr>
            <p:cNvPr id="307" name="Google Shape;307;p21"/>
            <p:cNvSpPr/>
            <p:nvPr/>
          </p:nvSpPr>
          <p:spPr>
            <a:xfrm>
              <a:off x="2594050" y="1883300"/>
              <a:ext cx="188175" cy="188150"/>
            </a:xfrm>
            <a:custGeom>
              <a:rect b="b" l="l" r="r" t="t"/>
              <a:pathLst>
                <a:path extrusionOk="0" fill="none" h="7526" w="7527">
                  <a:moveTo>
                    <a:pt x="5992" y="0"/>
                  </a:moveTo>
                  <a:lnTo>
                    <a:pt x="537" y="6430"/>
                  </a:lnTo>
                  <a:lnTo>
                    <a:pt x="1" y="7526"/>
                  </a:lnTo>
                  <a:lnTo>
                    <a:pt x="1097" y="6990"/>
                  </a:lnTo>
                  <a:lnTo>
                    <a:pt x="7526" y="1534"/>
                  </a:lnTo>
                  <a:lnTo>
                    <a:pt x="5992" y="0"/>
                  </a:lnTo>
                  <a:close/>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21"/>
            <p:cNvSpPr/>
            <p:nvPr/>
          </p:nvSpPr>
          <p:spPr>
            <a:xfrm>
              <a:off x="2857700" y="1631825"/>
              <a:ext cx="175975" cy="176000"/>
            </a:xfrm>
            <a:custGeom>
              <a:rect b="b" l="l" r="r" t="t"/>
              <a:pathLst>
                <a:path extrusionOk="0" fill="none" h="7040" w="7039">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21"/>
            <p:cNvSpPr/>
            <p:nvPr/>
          </p:nvSpPr>
          <p:spPr>
            <a:xfrm>
              <a:off x="2662850" y="1699400"/>
              <a:ext cx="303250" cy="303250"/>
            </a:xfrm>
            <a:custGeom>
              <a:rect b="b" l="l" r="r" t="t"/>
              <a:pathLst>
                <a:path extrusionOk="0" fill="none" h="12130" w="1213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21"/>
            <p:cNvSpPr/>
            <p:nvPr/>
          </p:nvSpPr>
          <p:spPr>
            <a:xfrm>
              <a:off x="2801675" y="1740825"/>
              <a:ext cx="49950" cy="49950"/>
            </a:xfrm>
            <a:custGeom>
              <a:rect b="b" l="l" r="r" t="t"/>
              <a:pathLst>
                <a:path extrusionOk="0" fill="none" h="1998" w="1998">
                  <a:moveTo>
                    <a:pt x="1" y="1997"/>
                  </a:moveTo>
                  <a:lnTo>
                    <a:pt x="1998" y="0"/>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11" name="Google Shape;311;p21"/>
          <p:cNvPicPr preferRelativeResize="0"/>
          <p:nvPr/>
        </p:nvPicPr>
        <p:blipFill>
          <a:blip r:embed="rId3">
            <a:alphaModFix/>
          </a:blip>
          <a:stretch>
            <a:fillRect/>
          </a:stretch>
        </p:blipFill>
        <p:spPr>
          <a:xfrm>
            <a:off x="126925" y="1510900"/>
            <a:ext cx="4494575" cy="2767250"/>
          </a:xfrm>
          <a:prstGeom prst="rect">
            <a:avLst/>
          </a:prstGeom>
          <a:noFill/>
          <a:ln>
            <a:noFill/>
          </a:ln>
        </p:spPr>
      </p:pic>
      <p:pic>
        <p:nvPicPr>
          <p:cNvPr id="312" name="Google Shape;312;p21"/>
          <p:cNvPicPr preferRelativeResize="0"/>
          <p:nvPr/>
        </p:nvPicPr>
        <p:blipFill>
          <a:blip r:embed="rId4">
            <a:alphaModFix/>
          </a:blip>
          <a:stretch>
            <a:fillRect/>
          </a:stretch>
        </p:blipFill>
        <p:spPr>
          <a:xfrm>
            <a:off x="4621500" y="1510900"/>
            <a:ext cx="4439551" cy="26865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22"/>
          <p:cNvSpPr txBox="1"/>
          <p:nvPr>
            <p:ph type="title"/>
          </p:nvPr>
        </p:nvSpPr>
        <p:spPr>
          <a:xfrm>
            <a:off x="814275" y="392575"/>
            <a:ext cx="5492400" cy="766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VISUALIZATION</a:t>
            </a:r>
            <a:endParaRPr/>
          </a:p>
        </p:txBody>
      </p:sp>
      <p:sp>
        <p:nvSpPr>
          <p:cNvPr id="318" name="Google Shape;318;p22"/>
          <p:cNvSpPr txBox="1"/>
          <p:nvPr>
            <p:ph idx="12" type="sldNum"/>
          </p:nvPr>
        </p:nvSpPr>
        <p:spPr>
          <a:xfrm>
            <a:off x="7618000" y="4636500"/>
            <a:ext cx="1487400" cy="315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19" name="Google Shape;319;p22"/>
          <p:cNvPicPr preferRelativeResize="0"/>
          <p:nvPr/>
        </p:nvPicPr>
        <p:blipFill>
          <a:blip r:embed="rId3">
            <a:alphaModFix/>
          </a:blip>
          <a:stretch>
            <a:fillRect/>
          </a:stretch>
        </p:blipFill>
        <p:spPr>
          <a:xfrm>
            <a:off x="636575" y="1375000"/>
            <a:ext cx="3984926" cy="3109100"/>
          </a:xfrm>
          <a:prstGeom prst="rect">
            <a:avLst/>
          </a:prstGeom>
          <a:noFill/>
          <a:ln>
            <a:noFill/>
          </a:ln>
        </p:spPr>
      </p:pic>
      <p:pic>
        <p:nvPicPr>
          <p:cNvPr id="320" name="Google Shape;320;p22"/>
          <p:cNvPicPr preferRelativeResize="0"/>
          <p:nvPr/>
        </p:nvPicPr>
        <p:blipFill>
          <a:blip r:embed="rId4">
            <a:alphaModFix/>
          </a:blip>
          <a:stretch>
            <a:fillRect/>
          </a:stretch>
        </p:blipFill>
        <p:spPr>
          <a:xfrm>
            <a:off x="4774300" y="1375000"/>
            <a:ext cx="4214101" cy="31091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23"/>
          <p:cNvSpPr txBox="1"/>
          <p:nvPr>
            <p:ph type="ctrTitle"/>
          </p:nvPr>
        </p:nvSpPr>
        <p:spPr>
          <a:xfrm>
            <a:off x="463525" y="3371599"/>
            <a:ext cx="4094400" cy="659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HYPOTHESIS TESTING</a:t>
            </a:r>
            <a:endParaRPr sz="2400"/>
          </a:p>
        </p:txBody>
      </p:sp>
      <p:sp>
        <p:nvSpPr>
          <p:cNvPr id="326" name="Google Shape;326;p23"/>
          <p:cNvSpPr txBox="1"/>
          <p:nvPr>
            <p:ph idx="1" type="subTitle"/>
          </p:nvPr>
        </p:nvSpPr>
        <p:spPr>
          <a:xfrm>
            <a:off x="463525" y="3975450"/>
            <a:ext cx="4094400" cy="6594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lang="en" sz="1200"/>
              <a:t>Assumption Checks, Factorial Design, Test Conclusions</a:t>
            </a:r>
            <a:endParaRPr sz="1200"/>
          </a:p>
        </p:txBody>
      </p:sp>
      <p:sp>
        <p:nvSpPr>
          <p:cNvPr id="327" name="Google Shape;327;p23"/>
          <p:cNvSpPr txBox="1"/>
          <p:nvPr>
            <p:ph idx="12" type="sldNum"/>
          </p:nvPr>
        </p:nvSpPr>
        <p:spPr>
          <a:xfrm>
            <a:off x="7618000" y="4636500"/>
            <a:ext cx="1487400" cy="315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28" name="Google Shape;328;p23"/>
          <p:cNvSpPr txBox="1"/>
          <p:nvPr/>
        </p:nvSpPr>
        <p:spPr>
          <a:xfrm>
            <a:off x="463525" y="0"/>
            <a:ext cx="2181600" cy="31362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2000">
                <a:solidFill>
                  <a:srgbClr val="3F5378"/>
                </a:solidFill>
                <a:latin typeface="Roboto Condensed"/>
                <a:ea typeface="Roboto Condensed"/>
                <a:cs typeface="Roboto Condensed"/>
                <a:sym typeface="Roboto Condensed"/>
              </a:rPr>
              <a:t>3</a:t>
            </a:r>
            <a:endParaRPr b="1" sz="3000">
              <a:solidFill>
                <a:srgbClr val="3F5378"/>
              </a:solidFill>
              <a:latin typeface="Roboto Condensed"/>
              <a:ea typeface="Roboto Condensed"/>
              <a:cs typeface="Roboto Condensed"/>
              <a:sym typeface="Roboto Condense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24"/>
          <p:cNvSpPr txBox="1"/>
          <p:nvPr>
            <p:ph type="title"/>
          </p:nvPr>
        </p:nvSpPr>
        <p:spPr>
          <a:xfrm>
            <a:off x="814275" y="392575"/>
            <a:ext cx="5492400" cy="766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FACTORIAL DESIGN: FOUR WAY ANOVA</a:t>
            </a:r>
            <a:endParaRPr/>
          </a:p>
        </p:txBody>
      </p:sp>
      <p:sp>
        <p:nvSpPr>
          <p:cNvPr id="334" name="Google Shape;334;p24"/>
          <p:cNvSpPr txBox="1"/>
          <p:nvPr>
            <p:ph idx="12" type="sldNum"/>
          </p:nvPr>
        </p:nvSpPr>
        <p:spPr>
          <a:xfrm>
            <a:off x="7618000" y="4636500"/>
            <a:ext cx="1487400" cy="315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pSp>
        <p:nvGrpSpPr>
          <p:cNvPr id="335" name="Google Shape;335;p24"/>
          <p:cNvGrpSpPr/>
          <p:nvPr/>
        </p:nvGrpSpPr>
        <p:grpSpPr>
          <a:xfrm>
            <a:off x="282216" y="590918"/>
            <a:ext cx="369505" cy="369505"/>
            <a:chOff x="2594050" y="1631825"/>
            <a:chExt cx="439625" cy="439625"/>
          </a:xfrm>
        </p:grpSpPr>
        <p:sp>
          <p:nvSpPr>
            <p:cNvPr id="336" name="Google Shape;336;p24"/>
            <p:cNvSpPr/>
            <p:nvPr/>
          </p:nvSpPr>
          <p:spPr>
            <a:xfrm>
              <a:off x="2594050" y="1883300"/>
              <a:ext cx="188175" cy="188150"/>
            </a:xfrm>
            <a:custGeom>
              <a:rect b="b" l="l" r="r" t="t"/>
              <a:pathLst>
                <a:path extrusionOk="0" fill="none" h="7526" w="7527">
                  <a:moveTo>
                    <a:pt x="5992" y="0"/>
                  </a:moveTo>
                  <a:lnTo>
                    <a:pt x="537" y="6430"/>
                  </a:lnTo>
                  <a:lnTo>
                    <a:pt x="1" y="7526"/>
                  </a:lnTo>
                  <a:lnTo>
                    <a:pt x="1097" y="6990"/>
                  </a:lnTo>
                  <a:lnTo>
                    <a:pt x="7526" y="1534"/>
                  </a:lnTo>
                  <a:lnTo>
                    <a:pt x="5992" y="0"/>
                  </a:lnTo>
                  <a:close/>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24"/>
            <p:cNvSpPr/>
            <p:nvPr/>
          </p:nvSpPr>
          <p:spPr>
            <a:xfrm>
              <a:off x="2857700" y="1631825"/>
              <a:ext cx="175975" cy="176000"/>
            </a:xfrm>
            <a:custGeom>
              <a:rect b="b" l="l" r="r" t="t"/>
              <a:pathLst>
                <a:path extrusionOk="0" fill="none" h="7040" w="7039">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24"/>
            <p:cNvSpPr/>
            <p:nvPr/>
          </p:nvSpPr>
          <p:spPr>
            <a:xfrm>
              <a:off x="2662850" y="1699400"/>
              <a:ext cx="303250" cy="303250"/>
            </a:xfrm>
            <a:custGeom>
              <a:rect b="b" l="l" r="r" t="t"/>
              <a:pathLst>
                <a:path extrusionOk="0" fill="none" h="12130" w="1213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24"/>
            <p:cNvSpPr/>
            <p:nvPr/>
          </p:nvSpPr>
          <p:spPr>
            <a:xfrm>
              <a:off x="2801675" y="1740825"/>
              <a:ext cx="49950" cy="49950"/>
            </a:xfrm>
            <a:custGeom>
              <a:rect b="b" l="l" r="r" t="t"/>
              <a:pathLst>
                <a:path extrusionOk="0" fill="none" h="1998" w="1998">
                  <a:moveTo>
                    <a:pt x="1" y="1997"/>
                  </a:moveTo>
                  <a:lnTo>
                    <a:pt x="1998" y="0"/>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40" name="Google Shape;340;p24"/>
          <p:cNvPicPr preferRelativeResize="0"/>
          <p:nvPr/>
        </p:nvPicPr>
        <p:blipFill rotWithShape="1">
          <a:blip r:embed="rId3">
            <a:alphaModFix/>
          </a:blip>
          <a:srcRect b="26328" l="7187" r="3077" t="47630"/>
          <a:stretch/>
        </p:blipFill>
        <p:spPr>
          <a:xfrm>
            <a:off x="345163" y="1753940"/>
            <a:ext cx="8453672" cy="1635599"/>
          </a:xfrm>
          <a:prstGeom prst="rect">
            <a:avLst/>
          </a:prstGeom>
          <a:noFill/>
          <a:ln>
            <a:noFill/>
          </a:ln>
          <a:effectLst>
            <a:outerShdw blurRad="57150" rotWithShape="0" algn="bl" dir="5400000" dist="19050">
              <a:srgbClr val="000000">
                <a:alpha val="50000"/>
              </a:srgbClr>
            </a:outerShdw>
          </a:effectLst>
        </p:spPr>
      </p:pic>
      <p:sp>
        <p:nvSpPr>
          <p:cNvPr id="341" name="Google Shape;341;p24"/>
          <p:cNvSpPr txBox="1"/>
          <p:nvPr/>
        </p:nvSpPr>
        <p:spPr>
          <a:xfrm>
            <a:off x="345175" y="3593025"/>
            <a:ext cx="53292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Condensed Light"/>
                <a:ea typeface="Roboto Condensed Light"/>
                <a:cs typeface="Roboto Condensed Light"/>
                <a:sym typeface="Roboto Condensed Light"/>
              </a:rPr>
              <a:t>A factorial ANOVA was employed because the independent measures (sex, address, school, course, and their interactions) were categorical variables. Furthermore, Chi-Squared could not be used because we were regressing on a continuous variable (G3--final grade) which was our dependent variable. </a:t>
            </a:r>
            <a:endParaRPr>
              <a:latin typeface="Roboto Condensed Light"/>
              <a:ea typeface="Roboto Condensed Light"/>
              <a:cs typeface="Roboto Condensed Light"/>
              <a:sym typeface="Roboto Condensed Light"/>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25"/>
          <p:cNvSpPr txBox="1"/>
          <p:nvPr>
            <p:ph type="title"/>
          </p:nvPr>
        </p:nvSpPr>
        <p:spPr>
          <a:xfrm>
            <a:off x="814275" y="392575"/>
            <a:ext cx="5492400" cy="766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INITIAL RESULTS</a:t>
            </a:r>
            <a:endParaRPr/>
          </a:p>
        </p:txBody>
      </p:sp>
      <p:sp>
        <p:nvSpPr>
          <p:cNvPr id="347" name="Google Shape;347;p25"/>
          <p:cNvSpPr txBox="1"/>
          <p:nvPr>
            <p:ph idx="12" type="sldNum"/>
          </p:nvPr>
        </p:nvSpPr>
        <p:spPr>
          <a:xfrm>
            <a:off x="7618000" y="4636500"/>
            <a:ext cx="1487400" cy="315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48" name="Google Shape;348;p25"/>
          <p:cNvSpPr txBox="1"/>
          <p:nvPr/>
        </p:nvSpPr>
        <p:spPr>
          <a:xfrm>
            <a:off x="5644875" y="1639725"/>
            <a:ext cx="2553300" cy="2678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latin typeface="Roboto Condensed Light"/>
                <a:ea typeface="Roboto Condensed Light"/>
                <a:cs typeface="Roboto Condensed Light"/>
                <a:sym typeface="Roboto Condensed Light"/>
              </a:rPr>
              <a:t>At the five percent level of significance, the school and course variables were significant along with some of their interactions.</a:t>
            </a:r>
            <a:endParaRPr sz="1800">
              <a:latin typeface="Roboto Condensed Light"/>
              <a:ea typeface="Roboto Condensed Light"/>
              <a:cs typeface="Roboto Condensed Light"/>
              <a:sym typeface="Roboto Condensed Light"/>
            </a:endParaRPr>
          </a:p>
          <a:p>
            <a:pPr indent="0" lvl="0" marL="0" rtl="0" algn="ctr">
              <a:spcBef>
                <a:spcPts val="0"/>
              </a:spcBef>
              <a:spcAft>
                <a:spcPts val="0"/>
              </a:spcAft>
              <a:buNone/>
            </a:pPr>
            <a:r>
              <a:t/>
            </a:r>
            <a:endParaRPr sz="1800">
              <a:latin typeface="Roboto Condensed Light"/>
              <a:ea typeface="Roboto Condensed Light"/>
              <a:cs typeface="Roboto Condensed Light"/>
              <a:sym typeface="Roboto Condensed Light"/>
            </a:endParaRPr>
          </a:p>
          <a:p>
            <a:pPr indent="0" lvl="0" marL="0" rtl="0" algn="ctr">
              <a:spcBef>
                <a:spcPts val="0"/>
              </a:spcBef>
              <a:spcAft>
                <a:spcPts val="0"/>
              </a:spcAft>
              <a:buNone/>
            </a:pPr>
            <a:r>
              <a:rPr lang="en" sz="1800">
                <a:latin typeface="Roboto Condensed Light"/>
                <a:ea typeface="Roboto Condensed Light"/>
                <a:cs typeface="Roboto Condensed Light"/>
                <a:sym typeface="Roboto Condensed Light"/>
              </a:rPr>
              <a:t>Address (distance to school) and sex were not significant.</a:t>
            </a:r>
            <a:endParaRPr sz="1800">
              <a:latin typeface="Roboto Condensed Light"/>
              <a:ea typeface="Roboto Condensed Light"/>
              <a:cs typeface="Roboto Condensed Light"/>
              <a:sym typeface="Roboto Condensed Light"/>
            </a:endParaRPr>
          </a:p>
        </p:txBody>
      </p:sp>
      <p:pic>
        <p:nvPicPr>
          <p:cNvPr id="349" name="Google Shape;349;p25"/>
          <p:cNvPicPr preferRelativeResize="0"/>
          <p:nvPr/>
        </p:nvPicPr>
        <p:blipFill rotWithShape="1">
          <a:blip r:embed="rId3">
            <a:alphaModFix/>
          </a:blip>
          <a:srcRect b="12133" l="7450" r="40770" t="29421"/>
          <a:stretch/>
        </p:blipFill>
        <p:spPr>
          <a:xfrm>
            <a:off x="536834" y="1522650"/>
            <a:ext cx="4439516" cy="3340624"/>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p26"/>
          <p:cNvSpPr txBox="1"/>
          <p:nvPr>
            <p:ph type="title"/>
          </p:nvPr>
        </p:nvSpPr>
        <p:spPr>
          <a:xfrm>
            <a:off x="814275" y="392575"/>
            <a:ext cx="5492400" cy="766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VISUALIZING SIGNIFICANT INTERACTIONS</a:t>
            </a:r>
            <a:endParaRPr/>
          </a:p>
        </p:txBody>
      </p:sp>
      <p:sp>
        <p:nvSpPr>
          <p:cNvPr id="355" name="Google Shape;355;p26"/>
          <p:cNvSpPr txBox="1"/>
          <p:nvPr>
            <p:ph idx="12" type="sldNum"/>
          </p:nvPr>
        </p:nvSpPr>
        <p:spPr>
          <a:xfrm>
            <a:off x="7618000" y="4636500"/>
            <a:ext cx="1487400" cy="315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56" name="Google Shape;356;p26"/>
          <p:cNvSpPr txBox="1"/>
          <p:nvPr/>
        </p:nvSpPr>
        <p:spPr>
          <a:xfrm>
            <a:off x="102125" y="1672250"/>
            <a:ext cx="23856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latin typeface="Roboto Condensed Light"/>
                <a:ea typeface="Roboto Condensed Light"/>
                <a:cs typeface="Roboto Condensed Light"/>
                <a:sym typeface="Roboto Condensed Light"/>
              </a:rPr>
              <a:t>Variable = “C(sex):C(course)”</a:t>
            </a:r>
            <a:endParaRPr sz="1800">
              <a:latin typeface="Roboto Condensed Light"/>
              <a:ea typeface="Roboto Condensed Light"/>
              <a:cs typeface="Roboto Condensed Light"/>
              <a:sym typeface="Roboto Condensed Light"/>
            </a:endParaRPr>
          </a:p>
          <a:p>
            <a:pPr indent="0" lvl="0" marL="0" rtl="0" algn="l">
              <a:spcBef>
                <a:spcPts val="0"/>
              </a:spcBef>
              <a:spcAft>
                <a:spcPts val="0"/>
              </a:spcAft>
              <a:buNone/>
            </a:pPr>
            <a:r>
              <a:rPr lang="en" sz="1800">
                <a:latin typeface="Roboto Condensed Light"/>
                <a:ea typeface="Roboto Condensed Light"/>
                <a:cs typeface="Roboto Condensed Light"/>
                <a:sym typeface="Roboto Condensed Light"/>
              </a:rPr>
              <a:t>P-value = 0.001</a:t>
            </a:r>
            <a:endParaRPr sz="1800">
              <a:latin typeface="Roboto Condensed Light"/>
              <a:ea typeface="Roboto Condensed Light"/>
              <a:cs typeface="Roboto Condensed Light"/>
              <a:sym typeface="Roboto Condensed Light"/>
            </a:endParaRPr>
          </a:p>
        </p:txBody>
      </p:sp>
      <p:pic>
        <p:nvPicPr>
          <p:cNvPr id="357" name="Google Shape;357;p26"/>
          <p:cNvPicPr preferRelativeResize="0"/>
          <p:nvPr/>
        </p:nvPicPr>
        <p:blipFill rotWithShape="1">
          <a:blip r:embed="rId3">
            <a:alphaModFix/>
          </a:blip>
          <a:srcRect b="12256" l="7330" r="61553" t="45095"/>
          <a:stretch/>
        </p:blipFill>
        <p:spPr>
          <a:xfrm>
            <a:off x="2487663" y="1533275"/>
            <a:ext cx="3741576" cy="3418824"/>
          </a:xfrm>
          <a:prstGeom prst="rect">
            <a:avLst/>
          </a:prstGeom>
          <a:noFill/>
          <a:ln>
            <a:noFill/>
          </a:ln>
          <a:effectLst>
            <a:outerShdw blurRad="57150" rotWithShape="0" algn="bl" dir="5400000" dist="19050">
              <a:srgbClr val="000000">
                <a:alpha val="50000"/>
              </a:srgbClr>
            </a:outerShdw>
          </a:effectLst>
        </p:spPr>
      </p:pic>
      <p:sp>
        <p:nvSpPr>
          <p:cNvPr id="358" name="Google Shape;358;p26"/>
          <p:cNvSpPr txBox="1"/>
          <p:nvPr/>
        </p:nvSpPr>
        <p:spPr>
          <a:xfrm>
            <a:off x="6842500" y="1672250"/>
            <a:ext cx="1996200" cy="2401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600">
                <a:latin typeface="Roboto Condensed Light"/>
                <a:ea typeface="Roboto Condensed Light"/>
                <a:cs typeface="Roboto Condensed Light"/>
                <a:sym typeface="Roboto Condensed Light"/>
              </a:rPr>
              <a:t>The two way interaction between gender and course indicates a statistically significant difference in final grades for different genders depending on the course (or vice versa). </a:t>
            </a:r>
            <a:endParaRPr sz="1600">
              <a:latin typeface="Roboto Condensed Light"/>
              <a:ea typeface="Roboto Condensed Light"/>
              <a:cs typeface="Roboto Condensed Light"/>
              <a:sym typeface="Roboto Condensed Light"/>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27"/>
          <p:cNvSpPr txBox="1"/>
          <p:nvPr>
            <p:ph type="title"/>
          </p:nvPr>
        </p:nvSpPr>
        <p:spPr>
          <a:xfrm>
            <a:off x="814275" y="392575"/>
            <a:ext cx="5492400" cy="766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VISUALIZING SIGNIFICANT INTERACTIONS (CONT.)</a:t>
            </a:r>
            <a:endParaRPr/>
          </a:p>
        </p:txBody>
      </p:sp>
      <p:sp>
        <p:nvSpPr>
          <p:cNvPr id="364" name="Google Shape;364;p27"/>
          <p:cNvSpPr txBox="1"/>
          <p:nvPr>
            <p:ph idx="12" type="sldNum"/>
          </p:nvPr>
        </p:nvSpPr>
        <p:spPr>
          <a:xfrm>
            <a:off x="7618000" y="4636500"/>
            <a:ext cx="1487400" cy="315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65" name="Google Shape;365;p27"/>
          <p:cNvPicPr preferRelativeResize="0"/>
          <p:nvPr/>
        </p:nvPicPr>
        <p:blipFill rotWithShape="1">
          <a:blip r:embed="rId3">
            <a:alphaModFix/>
          </a:blip>
          <a:srcRect b="11550" l="6391" r="35187" t="41987"/>
          <a:stretch/>
        </p:blipFill>
        <p:spPr>
          <a:xfrm>
            <a:off x="213550" y="1586900"/>
            <a:ext cx="5904774" cy="3130700"/>
          </a:xfrm>
          <a:prstGeom prst="rect">
            <a:avLst/>
          </a:prstGeom>
          <a:noFill/>
          <a:ln>
            <a:noFill/>
          </a:ln>
          <a:effectLst>
            <a:outerShdw blurRad="57150" rotWithShape="0" algn="bl" dir="5400000" dist="19050">
              <a:srgbClr val="000000">
                <a:alpha val="50000"/>
              </a:srgbClr>
            </a:outerShdw>
          </a:effectLst>
        </p:spPr>
      </p:pic>
      <p:sp>
        <p:nvSpPr>
          <p:cNvPr id="366" name="Google Shape;366;p27"/>
          <p:cNvSpPr txBox="1"/>
          <p:nvPr/>
        </p:nvSpPr>
        <p:spPr>
          <a:xfrm>
            <a:off x="6406150" y="1267800"/>
            <a:ext cx="2451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Roboto Condensed Light"/>
              <a:ea typeface="Roboto Condensed Light"/>
              <a:cs typeface="Roboto Condensed Light"/>
              <a:sym typeface="Roboto Condensed Light"/>
            </a:endParaRPr>
          </a:p>
        </p:txBody>
      </p:sp>
      <p:sp>
        <p:nvSpPr>
          <p:cNvPr id="367" name="Google Shape;367;p27"/>
          <p:cNvSpPr txBox="1"/>
          <p:nvPr/>
        </p:nvSpPr>
        <p:spPr>
          <a:xfrm>
            <a:off x="6406150" y="1510700"/>
            <a:ext cx="2689800" cy="2986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Condensed Light"/>
                <a:ea typeface="Roboto Condensed Light"/>
                <a:cs typeface="Roboto Condensed Light"/>
                <a:sym typeface="Roboto Condensed Light"/>
              </a:rPr>
              <a:t>Variable =</a:t>
            </a:r>
            <a:endParaRPr>
              <a:latin typeface="Roboto Condensed Light"/>
              <a:ea typeface="Roboto Condensed Light"/>
              <a:cs typeface="Roboto Condensed Light"/>
              <a:sym typeface="Roboto Condensed Light"/>
            </a:endParaRPr>
          </a:p>
          <a:p>
            <a:pPr indent="0" lvl="0" marL="0" rtl="0" algn="l">
              <a:spcBef>
                <a:spcPts val="0"/>
              </a:spcBef>
              <a:spcAft>
                <a:spcPts val="0"/>
              </a:spcAft>
              <a:buNone/>
            </a:pPr>
            <a:r>
              <a:rPr lang="en">
                <a:latin typeface="Roboto Condensed Light"/>
                <a:ea typeface="Roboto Condensed Light"/>
                <a:cs typeface="Roboto Condensed Light"/>
                <a:sym typeface="Roboto Condensed Light"/>
              </a:rPr>
              <a:t>“C(sex):C(school):C(course)”</a:t>
            </a:r>
            <a:endParaRPr>
              <a:latin typeface="Roboto Condensed Light"/>
              <a:ea typeface="Roboto Condensed Light"/>
              <a:cs typeface="Roboto Condensed Light"/>
              <a:sym typeface="Roboto Condensed Light"/>
            </a:endParaRPr>
          </a:p>
          <a:p>
            <a:pPr indent="0" lvl="0" marL="0" rtl="0" algn="l">
              <a:spcBef>
                <a:spcPts val="0"/>
              </a:spcBef>
              <a:spcAft>
                <a:spcPts val="0"/>
              </a:spcAft>
              <a:buNone/>
            </a:pPr>
            <a:r>
              <a:rPr lang="en">
                <a:latin typeface="Roboto Condensed Light"/>
                <a:ea typeface="Roboto Condensed Light"/>
                <a:cs typeface="Roboto Condensed Light"/>
                <a:sym typeface="Roboto Condensed Light"/>
              </a:rPr>
              <a:t>P-value = 0.023</a:t>
            </a:r>
            <a:endParaRPr>
              <a:latin typeface="Roboto Condensed Light"/>
              <a:ea typeface="Roboto Condensed Light"/>
              <a:cs typeface="Roboto Condensed Light"/>
              <a:sym typeface="Roboto Condensed Light"/>
            </a:endParaRPr>
          </a:p>
          <a:p>
            <a:pPr indent="0" lvl="0" marL="0" rtl="0" algn="l">
              <a:spcBef>
                <a:spcPts val="0"/>
              </a:spcBef>
              <a:spcAft>
                <a:spcPts val="0"/>
              </a:spcAft>
              <a:buNone/>
            </a:pPr>
            <a:r>
              <a:t/>
            </a:r>
            <a:endParaRPr>
              <a:latin typeface="Roboto Condensed Light"/>
              <a:ea typeface="Roboto Condensed Light"/>
              <a:cs typeface="Roboto Condensed Light"/>
              <a:sym typeface="Roboto Condensed Light"/>
            </a:endParaRPr>
          </a:p>
          <a:p>
            <a:pPr indent="0" lvl="0" marL="0" rtl="0" algn="l">
              <a:spcBef>
                <a:spcPts val="0"/>
              </a:spcBef>
              <a:spcAft>
                <a:spcPts val="0"/>
              </a:spcAft>
              <a:buNone/>
            </a:pPr>
            <a:r>
              <a:rPr lang="en">
                <a:latin typeface="Roboto Condensed Light"/>
                <a:ea typeface="Roboto Condensed Light"/>
                <a:cs typeface="Roboto Condensed Light"/>
                <a:sym typeface="Roboto Condensed Light"/>
              </a:rPr>
              <a:t>At Mousinho da Silveira, the two-way gender effect does not carry. Rather, women outperform men in both math and language courses.</a:t>
            </a:r>
            <a:endParaRPr>
              <a:latin typeface="Roboto Condensed Light"/>
              <a:ea typeface="Roboto Condensed Light"/>
              <a:cs typeface="Roboto Condensed Light"/>
              <a:sym typeface="Roboto Condensed Light"/>
            </a:endParaRPr>
          </a:p>
          <a:p>
            <a:pPr indent="0" lvl="0" marL="0" rtl="0" algn="l">
              <a:spcBef>
                <a:spcPts val="0"/>
              </a:spcBef>
              <a:spcAft>
                <a:spcPts val="0"/>
              </a:spcAft>
              <a:buNone/>
            </a:pPr>
            <a:r>
              <a:t/>
            </a:r>
            <a:endParaRPr>
              <a:latin typeface="Roboto Condensed Light"/>
              <a:ea typeface="Roboto Condensed Light"/>
              <a:cs typeface="Roboto Condensed Light"/>
              <a:sym typeface="Roboto Condensed Light"/>
            </a:endParaRPr>
          </a:p>
          <a:p>
            <a:pPr indent="0" lvl="0" marL="0" rtl="0" algn="l">
              <a:spcBef>
                <a:spcPts val="0"/>
              </a:spcBef>
              <a:spcAft>
                <a:spcPts val="0"/>
              </a:spcAft>
              <a:buNone/>
            </a:pPr>
            <a:r>
              <a:rPr lang="en">
                <a:latin typeface="Roboto Condensed Light"/>
                <a:ea typeface="Roboto Condensed Light"/>
                <a:cs typeface="Roboto Condensed Light"/>
                <a:sym typeface="Roboto Condensed Light"/>
              </a:rPr>
              <a:t>The </a:t>
            </a:r>
            <a:r>
              <a:rPr lang="en">
                <a:latin typeface="Roboto Condensed Light"/>
                <a:ea typeface="Roboto Condensed Light"/>
                <a:cs typeface="Roboto Condensed Light"/>
                <a:sym typeface="Roboto Condensed Light"/>
              </a:rPr>
              <a:t>disparate</a:t>
            </a:r>
            <a:r>
              <a:rPr lang="en">
                <a:latin typeface="Roboto Condensed Light"/>
                <a:ea typeface="Roboto Condensed Light"/>
                <a:cs typeface="Roboto Condensed Light"/>
                <a:sym typeface="Roboto Condensed Light"/>
              </a:rPr>
              <a:t> gender outcomes at Gabriel Pereira is strong enough to affect the entire dataset.</a:t>
            </a:r>
            <a:endParaRPr>
              <a:latin typeface="Roboto Condensed Light"/>
              <a:ea typeface="Roboto Condensed Light"/>
              <a:cs typeface="Roboto Condensed Light"/>
              <a:sym typeface="Roboto Condensed Light"/>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28"/>
          <p:cNvSpPr txBox="1"/>
          <p:nvPr>
            <p:ph type="title"/>
          </p:nvPr>
        </p:nvSpPr>
        <p:spPr>
          <a:xfrm>
            <a:off x="814275" y="392575"/>
            <a:ext cx="5492400" cy="766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ASSUMPTION: 1) INDEPENDENT OBSERVATIONS</a:t>
            </a:r>
            <a:endParaRPr/>
          </a:p>
        </p:txBody>
      </p:sp>
      <p:sp>
        <p:nvSpPr>
          <p:cNvPr id="373" name="Google Shape;373;p28"/>
          <p:cNvSpPr txBox="1"/>
          <p:nvPr>
            <p:ph idx="12" type="sldNum"/>
          </p:nvPr>
        </p:nvSpPr>
        <p:spPr>
          <a:xfrm>
            <a:off x="7618000" y="4636500"/>
            <a:ext cx="1487400" cy="315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pSp>
        <p:nvGrpSpPr>
          <p:cNvPr id="374" name="Google Shape;374;p28"/>
          <p:cNvGrpSpPr/>
          <p:nvPr/>
        </p:nvGrpSpPr>
        <p:grpSpPr>
          <a:xfrm>
            <a:off x="282216" y="590918"/>
            <a:ext cx="369505" cy="369505"/>
            <a:chOff x="2594050" y="1631825"/>
            <a:chExt cx="439625" cy="439625"/>
          </a:xfrm>
        </p:grpSpPr>
        <p:sp>
          <p:nvSpPr>
            <p:cNvPr id="375" name="Google Shape;375;p28"/>
            <p:cNvSpPr/>
            <p:nvPr/>
          </p:nvSpPr>
          <p:spPr>
            <a:xfrm>
              <a:off x="2594050" y="1883300"/>
              <a:ext cx="188175" cy="188150"/>
            </a:xfrm>
            <a:custGeom>
              <a:rect b="b" l="l" r="r" t="t"/>
              <a:pathLst>
                <a:path extrusionOk="0" fill="none" h="7526" w="7527">
                  <a:moveTo>
                    <a:pt x="5992" y="0"/>
                  </a:moveTo>
                  <a:lnTo>
                    <a:pt x="537" y="6430"/>
                  </a:lnTo>
                  <a:lnTo>
                    <a:pt x="1" y="7526"/>
                  </a:lnTo>
                  <a:lnTo>
                    <a:pt x="1097" y="6990"/>
                  </a:lnTo>
                  <a:lnTo>
                    <a:pt x="7526" y="1534"/>
                  </a:lnTo>
                  <a:lnTo>
                    <a:pt x="5992" y="0"/>
                  </a:lnTo>
                  <a:close/>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28"/>
            <p:cNvSpPr/>
            <p:nvPr/>
          </p:nvSpPr>
          <p:spPr>
            <a:xfrm>
              <a:off x="2857700" y="1631825"/>
              <a:ext cx="175975" cy="176000"/>
            </a:xfrm>
            <a:custGeom>
              <a:rect b="b" l="l" r="r" t="t"/>
              <a:pathLst>
                <a:path extrusionOk="0" fill="none" h="7040" w="7039">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28"/>
            <p:cNvSpPr/>
            <p:nvPr/>
          </p:nvSpPr>
          <p:spPr>
            <a:xfrm>
              <a:off x="2662850" y="1699400"/>
              <a:ext cx="303250" cy="303250"/>
            </a:xfrm>
            <a:custGeom>
              <a:rect b="b" l="l" r="r" t="t"/>
              <a:pathLst>
                <a:path extrusionOk="0" fill="none" h="12130" w="1213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28"/>
            <p:cNvSpPr/>
            <p:nvPr/>
          </p:nvSpPr>
          <p:spPr>
            <a:xfrm>
              <a:off x="2801675" y="1740825"/>
              <a:ext cx="49950" cy="49950"/>
            </a:xfrm>
            <a:custGeom>
              <a:rect b="b" l="l" r="r" t="t"/>
              <a:pathLst>
                <a:path extrusionOk="0" fill="none" h="1998" w="1998">
                  <a:moveTo>
                    <a:pt x="1" y="1997"/>
                  </a:moveTo>
                  <a:lnTo>
                    <a:pt x="1998" y="0"/>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9" name="Google Shape;379;p28"/>
          <p:cNvSpPr txBox="1"/>
          <p:nvPr>
            <p:ph idx="1" type="body"/>
          </p:nvPr>
        </p:nvSpPr>
        <p:spPr>
          <a:xfrm>
            <a:off x="282225" y="1327350"/>
            <a:ext cx="7335900" cy="31455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FF9900"/>
              </a:buClr>
              <a:buSzPts val="1800"/>
              <a:buFont typeface="Roboto Condensed"/>
              <a:buChar char="▰"/>
            </a:pPr>
            <a:r>
              <a:rPr lang="en" sz="1800">
                <a:solidFill>
                  <a:srgbClr val="000000"/>
                </a:solidFill>
              </a:rPr>
              <a:t>We assume that the performance of each students should not be affected by the performance of another student. Latent social factors could be influencing the school or address variables. For simplicity, four independent variables were chosen.</a:t>
            </a:r>
            <a:endParaRPr sz="1800">
              <a:solidFill>
                <a:srgbClr val="000000"/>
              </a:solidFill>
            </a:endParaRPr>
          </a:p>
          <a:p>
            <a:pPr indent="-342900" lvl="0" marL="457200" rtl="0" algn="l">
              <a:spcBef>
                <a:spcPts val="1000"/>
              </a:spcBef>
              <a:spcAft>
                <a:spcPts val="1000"/>
              </a:spcAft>
              <a:buClr>
                <a:srgbClr val="FF9900"/>
              </a:buClr>
              <a:buSzPts val="1800"/>
              <a:buFont typeface="Roboto Condensed"/>
              <a:buChar char="▰"/>
            </a:pPr>
            <a:r>
              <a:rPr lang="en" sz="1800">
                <a:solidFill>
                  <a:srgbClr val="000000"/>
                </a:solidFill>
              </a:rPr>
              <a:t>The strongest concern were the 382 students (pre-cleaning) who took both math and language courses. However, we assume that performance in math should not affect performance in language. Furthermore, we assume that their performance in those classes are likely due to the independent measures (sex, school, course, address) or other latent variables.</a:t>
            </a:r>
            <a:endParaRPr sz="1800">
              <a:solidFill>
                <a:srgbClr val="000000"/>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p29"/>
          <p:cNvSpPr txBox="1"/>
          <p:nvPr>
            <p:ph type="title"/>
          </p:nvPr>
        </p:nvSpPr>
        <p:spPr>
          <a:xfrm>
            <a:off x="814275" y="392575"/>
            <a:ext cx="5492400" cy="766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ASSUMPTION: 2) NORMALCY</a:t>
            </a:r>
            <a:endParaRPr/>
          </a:p>
        </p:txBody>
      </p:sp>
      <p:sp>
        <p:nvSpPr>
          <p:cNvPr id="385" name="Google Shape;385;p29"/>
          <p:cNvSpPr txBox="1"/>
          <p:nvPr>
            <p:ph idx="12" type="sldNum"/>
          </p:nvPr>
        </p:nvSpPr>
        <p:spPr>
          <a:xfrm>
            <a:off x="7618000" y="4636500"/>
            <a:ext cx="1487400" cy="315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86" name="Google Shape;386;p29"/>
          <p:cNvPicPr preferRelativeResize="0"/>
          <p:nvPr/>
        </p:nvPicPr>
        <p:blipFill rotWithShape="1">
          <a:blip r:embed="rId3">
            <a:alphaModFix/>
          </a:blip>
          <a:srcRect b="40515" l="7668" r="45574" t="24415"/>
          <a:stretch/>
        </p:blipFill>
        <p:spPr>
          <a:xfrm>
            <a:off x="557075" y="1726875"/>
            <a:ext cx="5217750" cy="2608899"/>
          </a:xfrm>
          <a:prstGeom prst="rect">
            <a:avLst/>
          </a:prstGeom>
          <a:noFill/>
          <a:ln>
            <a:noFill/>
          </a:ln>
          <a:effectLst>
            <a:outerShdw blurRad="57150" rotWithShape="0" algn="bl" dir="5400000" dist="19050">
              <a:srgbClr val="000000">
                <a:alpha val="50000"/>
              </a:srgbClr>
            </a:outerShdw>
          </a:effectLst>
        </p:spPr>
      </p:pic>
      <p:sp>
        <p:nvSpPr>
          <p:cNvPr id="387" name="Google Shape;387;p29"/>
          <p:cNvSpPr txBox="1"/>
          <p:nvPr/>
        </p:nvSpPr>
        <p:spPr>
          <a:xfrm>
            <a:off x="5997650" y="1538225"/>
            <a:ext cx="2793600" cy="2986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Condensed Light"/>
                <a:ea typeface="Roboto Condensed Light"/>
                <a:cs typeface="Roboto Condensed Light"/>
                <a:sym typeface="Roboto Condensed Light"/>
              </a:rPr>
              <a:t>The distributions of the dependent variable, G3 or final grade, was not normal.</a:t>
            </a:r>
            <a:endParaRPr>
              <a:latin typeface="Roboto Condensed Light"/>
              <a:ea typeface="Roboto Condensed Light"/>
              <a:cs typeface="Roboto Condensed Light"/>
              <a:sym typeface="Roboto Condensed Light"/>
            </a:endParaRPr>
          </a:p>
          <a:p>
            <a:pPr indent="0" lvl="0" marL="0" rtl="0" algn="l">
              <a:spcBef>
                <a:spcPts val="0"/>
              </a:spcBef>
              <a:spcAft>
                <a:spcPts val="0"/>
              </a:spcAft>
              <a:buNone/>
            </a:pPr>
            <a:r>
              <a:t/>
            </a:r>
            <a:endParaRPr>
              <a:latin typeface="Roboto Condensed Light"/>
              <a:ea typeface="Roboto Condensed Light"/>
              <a:cs typeface="Roboto Condensed Light"/>
              <a:sym typeface="Roboto Condensed Light"/>
            </a:endParaRPr>
          </a:p>
          <a:p>
            <a:pPr indent="0" lvl="0" marL="0" rtl="0" algn="l">
              <a:spcBef>
                <a:spcPts val="0"/>
              </a:spcBef>
              <a:spcAft>
                <a:spcPts val="0"/>
              </a:spcAft>
              <a:buNone/>
            </a:pPr>
            <a:r>
              <a:rPr lang="en">
                <a:latin typeface="Roboto Condensed Light"/>
                <a:ea typeface="Roboto Condensed Light"/>
                <a:cs typeface="Roboto Condensed Light"/>
                <a:sym typeface="Roboto Condensed Light"/>
              </a:rPr>
              <a:t>However, it was close though statistically different when using a hypothesis test for computing a statistic of (skew^2 + kurtosis^2).</a:t>
            </a:r>
            <a:endParaRPr>
              <a:latin typeface="Roboto Condensed Light"/>
              <a:ea typeface="Roboto Condensed Light"/>
              <a:cs typeface="Roboto Condensed Light"/>
              <a:sym typeface="Roboto Condensed Light"/>
            </a:endParaRPr>
          </a:p>
          <a:p>
            <a:pPr indent="0" lvl="0" marL="0" rtl="0" algn="l">
              <a:spcBef>
                <a:spcPts val="0"/>
              </a:spcBef>
              <a:spcAft>
                <a:spcPts val="0"/>
              </a:spcAft>
              <a:buNone/>
            </a:pPr>
            <a:r>
              <a:t/>
            </a:r>
            <a:endParaRPr>
              <a:latin typeface="Roboto Condensed Light"/>
              <a:ea typeface="Roboto Condensed Light"/>
              <a:cs typeface="Roboto Condensed Light"/>
              <a:sym typeface="Roboto Condensed Light"/>
            </a:endParaRPr>
          </a:p>
          <a:p>
            <a:pPr indent="0" lvl="0" marL="0" rtl="0" algn="l">
              <a:spcBef>
                <a:spcPts val="0"/>
              </a:spcBef>
              <a:spcAft>
                <a:spcPts val="0"/>
              </a:spcAft>
              <a:buNone/>
            </a:pPr>
            <a:r>
              <a:rPr lang="en">
                <a:latin typeface="Roboto Condensed Light"/>
                <a:ea typeface="Roboto Condensed Light"/>
                <a:cs typeface="Roboto Condensed Light"/>
                <a:sym typeface="Roboto Condensed Light"/>
              </a:rPr>
              <a:t>With the large sample size (849 observations), we believe this effect did not substantively interfere with our results.</a:t>
            </a:r>
            <a:endParaRPr>
              <a:latin typeface="Roboto Condensed Light"/>
              <a:ea typeface="Roboto Condensed Light"/>
              <a:cs typeface="Roboto Condensed Light"/>
              <a:sym typeface="Roboto Condensed Light"/>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12"/>
          <p:cNvSpPr txBox="1"/>
          <p:nvPr>
            <p:ph type="title"/>
          </p:nvPr>
        </p:nvSpPr>
        <p:spPr>
          <a:xfrm>
            <a:off x="814275" y="392575"/>
            <a:ext cx="5258400" cy="766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OUTLINE OF PRESENTATION</a:t>
            </a:r>
            <a:endParaRPr/>
          </a:p>
        </p:txBody>
      </p:sp>
      <p:sp>
        <p:nvSpPr>
          <p:cNvPr id="191" name="Google Shape;191;p12"/>
          <p:cNvSpPr txBox="1"/>
          <p:nvPr>
            <p:ph idx="12" type="sldNum"/>
          </p:nvPr>
        </p:nvSpPr>
        <p:spPr>
          <a:xfrm>
            <a:off x="7618000" y="4636500"/>
            <a:ext cx="1487400" cy="315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92" name="Google Shape;192;p12"/>
          <p:cNvSpPr txBox="1"/>
          <p:nvPr>
            <p:ph idx="1" type="body"/>
          </p:nvPr>
        </p:nvSpPr>
        <p:spPr>
          <a:xfrm>
            <a:off x="485475" y="1551300"/>
            <a:ext cx="6195000" cy="3344400"/>
          </a:xfrm>
          <a:prstGeom prst="rect">
            <a:avLst/>
          </a:prstGeom>
        </p:spPr>
        <p:txBody>
          <a:bodyPr anchorCtr="0" anchor="t" bIns="91425" lIns="91425" spcFirstLastPara="1" rIns="91425" wrap="square" tIns="91425">
            <a:noAutofit/>
          </a:bodyPr>
          <a:lstStyle/>
          <a:p>
            <a:pPr indent="-330200" lvl="0" marL="457200" rtl="0" algn="l">
              <a:spcBef>
                <a:spcPts val="600"/>
              </a:spcBef>
              <a:spcAft>
                <a:spcPts val="0"/>
              </a:spcAft>
              <a:buClr>
                <a:srgbClr val="FF9800"/>
              </a:buClr>
              <a:buSzPts val="1600"/>
              <a:buFont typeface="Roboto Condensed"/>
              <a:buAutoNum type="arabicPeriod"/>
            </a:pPr>
            <a:r>
              <a:rPr b="1" lang="en" sz="1600">
                <a:solidFill>
                  <a:srgbClr val="FF9800"/>
                </a:solidFill>
                <a:latin typeface="Roboto Condensed"/>
                <a:ea typeface="Roboto Condensed"/>
                <a:cs typeface="Roboto Condensed"/>
                <a:sym typeface="Roboto Condensed"/>
              </a:rPr>
              <a:t>INTRODUCTION</a:t>
            </a:r>
            <a:endParaRPr b="1" sz="1600">
              <a:solidFill>
                <a:srgbClr val="FF9800"/>
              </a:solidFill>
              <a:latin typeface="Roboto Condensed"/>
              <a:ea typeface="Roboto Condensed"/>
              <a:cs typeface="Roboto Condensed"/>
              <a:sym typeface="Roboto Condensed"/>
            </a:endParaRPr>
          </a:p>
          <a:p>
            <a:pPr indent="0" lvl="0" marL="457200" rtl="0" algn="l">
              <a:spcBef>
                <a:spcPts val="600"/>
              </a:spcBef>
              <a:spcAft>
                <a:spcPts val="0"/>
              </a:spcAft>
              <a:buNone/>
            </a:pPr>
            <a:r>
              <a:t/>
            </a:r>
            <a:endParaRPr b="1" sz="1600">
              <a:solidFill>
                <a:srgbClr val="FF9800"/>
              </a:solidFill>
              <a:latin typeface="Roboto Condensed"/>
              <a:ea typeface="Roboto Condensed"/>
              <a:cs typeface="Roboto Condensed"/>
              <a:sym typeface="Roboto Condensed"/>
            </a:endParaRPr>
          </a:p>
          <a:p>
            <a:pPr indent="-330200" lvl="0" marL="457200" rtl="0" algn="l">
              <a:spcBef>
                <a:spcPts val="600"/>
              </a:spcBef>
              <a:spcAft>
                <a:spcPts val="0"/>
              </a:spcAft>
              <a:buClr>
                <a:srgbClr val="FF9800"/>
              </a:buClr>
              <a:buSzPts val="1600"/>
              <a:buFont typeface="Roboto Condensed"/>
              <a:buAutoNum type="arabicPeriod"/>
            </a:pPr>
            <a:r>
              <a:rPr b="1" lang="en" sz="1600">
                <a:solidFill>
                  <a:srgbClr val="FF9800"/>
                </a:solidFill>
                <a:latin typeface="Roboto Condensed"/>
                <a:ea typeface="Roboto Condensed"/>
                <a:cs typeface="Roboto Condensed"/>
                <a:sym typeface="Roboto Condensed"/>
              </a:rPr>
              <a:t>EXPLORATORY DATA ANALYSIS</a:t>
            </a:r>
            <a:endParaRPr b="1" sz="1600">
              <a:solidFill>
                <a:srgbClr val="FF9800"/>
              </a:solidFill>
              <a:latin typeface="Roboto Condensed"/>
              <a:ea typeface="Roboto Condensed"/>
              <a:cs typeface="Roboto Condensed"/>
              <a:sym typeface="Roboto Condensed"/>
            </a:endParaRPr>
          </a:p>
          <a:p>
            <a:pPr indent="0" lvl="0" marL="457200" rtl="0" algn="l">
              <a:spcBef>
                <a:spcPts val="600"/>
              </a:spcBef>
              <a:spcAft>
                <a:spcPts val="0"/>
              </a:spcAft>
              <a:buNone/>
            </a:pPr>
            <a:r>
              <a:t/>
            </a:r>
            <a:endParaRPr b="1" sz="1600">
              <a:solidFill>
                <a:srgbClr val="FF9800"/>
              </a:solidFill>
              <a:latin typeface="Roboto Condensed"/>
              <a:ea typeface="Roboto Condensed"/>
              <a:cs typeface="Roboto Condensed"/>
              <a:sym typeface="Roboto Condensed"/>
            </a:endParaRPr>
          </a:p>
          <a:p>
            <a:pPr indent="-330200" lvl="0" marL="457200" rtl="0" algn="l">
              <a:spcBef>
                <a:spcPts val="600"/>
              </a:spcBef>
              <a:spcAft>
                <a:spcPts val="0"/>
              </a:spcAft>
              <a:buClr>
                <a:srgbClr val="FF9800"/>
              </a:buClr>
              <a:buSzPts val="1600"/>
              <a:buFont typeface="Roboto Condensed"/>
              <a:buAutoNum type="arabicPeriod"/>
            </a:pPr>
            <a:r>
              <a:rPr b="1" lang="en" sz="1600">
                <a:solidFill>
                  <a:srgbClr val="FF9800"/>
                </a:solidFill>
                <a:latin typeface="Roboto Condensed"/>
                <a:ea typeface="Roboto Condensed"/>
                <a:cs typeface="Roboto Condensed"/>
                <a:sym typeface="Roboto Condensed"/>
              </a:rPr>
              <a:t>HYPOTHESIS TESTING / INFERENTIAL STATISTICS</a:t>
            </a:r>
            <a:endParaRPr b="1" sz="1600">
              <a:solidFill>
                <a:srgbClr val="FF9800"/>
              </a:solidFill>
              <a:latin typeface="Roboto Condensed"/>
              <a:ea typeface="Roboto Condensed"/>
              <a:cs typeface="Roboto Condensed"/>
              <a:sym typeface="Roboto Condensed"/>
            </a:endParaRPr>
          </a:p>
          <a:p>
            <a:pPr indent="0" lvl="0" marL="457200" rtl="0" algn="l">
              <a:spcBef>
                <a:spcPts val="600"/>
              </a:spcBef>
              <a:spcAft>
                <a:spcPts val="0"/>
              </a:spcAft>
              <a:buNone/>
            </a:pPr>
            <a:r>
              <a:t/>
            </a:r>
            <a:endParaRPr b="1" sz="1600">
              <a:solidFill>
                <a:srgbClr val="FF9800"/>
              </a:solidFill>
              <a:latin typeface="Roboto Condensed"/>
              <a:ea typeface="Roboto Condensed"/>
              <a:cs typeface="Roboto Condensed"/>
              <a:sym typeface="Roboto Condensed"/>
            </a:endParaRPr>
          </a:p>
          <a:p>
            <a:pPr indent="-330200" lvl="0" marL="457200" rtl="0" algn="l">
              <a:spcBef>
                <a:spcPts val="600"/>
              </a:spcBef>
              <a:spcAft>
                <a:spcPts val="0"/>
              </a:spcAft>
              <a:buClr>
                <a:srgbClr val="FF9800"/>
              </a:buClr>
              <a:buSzPts val="1600"/>
              <a:buFont typeface="Roboto Condensed"/>
              <a:buAutoNum type="arabicPeriod"/>
            </a:pPr>
            <a:r>
              <a:rPr b="1" lang="en" sz="1600">
                <a:solidFill>
                  <a:srgbClr val="FF9800"/>
                </a:solidFill>
                <a:latin typeface="Roboto Condensed"/>
                <a:ea typeface="Roboto Condensed"/>
                <a:cs typeface="Roboto Condensed"/>
                <a:sym typeface="Roboto Condensed"/>
              </a:rPr>
              <a:t>MACHINE LEARNING PREDICTIVE MODELING</a:t>
            </a:r>
            <a:endParaRPr b="1" sz="1600">
              <a:solidFill>
                <a:srgbClr val="FF9800"/>
              </a:solidFill>
              <a:latin typeface="Roboto Condensed"/>
              <a:ea typeface="Roboto Condensed"/>
              <a:cs typeface="Roboto Condensed"/>
              <a:sym typeface="Roboto Condensed"/>
            </a:endParaRPr>
          </a:p>
          <a:p>
            <a:pPr indent="0" lvl="0" marL="457200" rtl="0" algn="l">
              <a:spcBef>
                <a:spcPts val="600"/>
              </a:spcBef>
              <a:spcAft>
                <a:spcPts val="0"/>
              </a:spcAft>
              <a:buNone/>
            </a:pPr>
            <a:r>
              <a:t/>
            </a:r>
            <a:endParaRPr b="1" sz="1600">
              <a:solidFill>
                <a:srgbClr val="FF9800"/>
              </a:solidFill>
              <a:latin typeface="Roboto Condensed"/>
              <a:ea typeface="Roboto Condensed"/>
              <a:cs typeface="Roboto Condensed"/>
              <a:sym typeface="Roboto Condensed"/>
            </a:endParaRPr>
          </a:p>
          <a:p>
            <a:pPr indent="-330200" lvl="0" marL="457200" rtl="0" algn="l">
              <a:spcBef>
                <a:spcPts val="600"/>
              </a:spcBef>
              <a:spcAft>
                <a:spcPts val="0"/>
              </a:spcAft>
              <a:buClr>
                <a:srgbClr val="FF9800"/>
              </a:buClr>
              <a:buSzPts val="1600"/>
              <a:buFont typeface="Roboto Condensed"/>
              <a:buAutoNum type="arabicPeriod"/>
            </a:pPr>
            <a:r>
              <a:rPr b="1" lang="en" sz="1600">
                <a:solidFill>
                  <a:srgbClr val="FF9800"/>
                </a:solidFill>
                <a:latin typeface="Roboto Condensed"/>
                <a:ea typeface="Roboto Condensed"/>
                <a:cs typeface="Roboto Condensed"/>
                <a:sym typeface="Roboto Condensed"/>
              </a:rPr>
              <a:t>CONCLUSION</a:t>
            </a:r>
            <a:endParaRPr b="1" sz="1600">
              <a:solidFill>
                <a:srgbClr val="FF9800"/>
              </a:solidFill>
              <a:latin typeface="Roboto Condensed"/>
              <a:ea typeface="Roboto Condensed"/>
              <a:cs typeface="Roboto Condensed"/>
              <a:sym typeface="Roboto Condensed"/>
            </a:endParaRPr>
          </a:p>
          <a:p>
            <a:pPr indent="0" lvl="0" marL="0" rtl="0" algn="l">
              <a:spcBef>
                <a:spcPts val="600"/>
              </a:spcBef>
              <a:spcAft>
                <a:spcPts val="0"/>
              </a:spcAft>
              <a:buClr>
                <a:schemeClr val="dk1"/>
              </a:buClr>
              <a:buSzPts val="1100"/>
              <a:buFont typeface="Arial"/>
              <a:buNone/>
            </a:pPr>
            <a:r>
              <a:t/>
            </a:r>
            <a:endParaRPr sz="1200"/>
          </a:p>
          <a:p>
            <a:pPr indent="0" lvl="0" marL="0" rtl="0" algn="l">
              <a:spcBef>
                <a:spcPts val="600"/>
              </a:spcBef>
              <a:spcAft>
                <a:spcPts val="0"/>
              </a:spcAft>
              <a:buClr>
                <a:schemeClr val="dk1"/>
              </a:buClr>
              <a:buSzPts val="1100"/>
              <a:buFont typeface="Arial"/>
              <a:buNone/>
            </a:pPr>
            <a:r>
              <a:t/>
            </a:r>
            <a:endParaRPr sz="1200"/>
          </a:p>
          <a:p>
            <a:pPr indent="0" lvl="0" marL="0" rtl="0" algn="l">
              <a:spcBef>
                <a:spcPts val="600"/>
              </a:spcBef>
              <a:spcAft>
                <a:spcPts val="1000"/>
              </a:spcAft>
              <a:buNone/>
            </a:pPr>
            <a:r>
              <a:t/>
            </a:r>
            <a:endParaRPr/>
          </a:p>
        </p:txBody>
      </p:sp>
      <p:grpSp>
        <p:nvGrpSpPr>
          <p:cNvPr id="193" name="Google Shape;193;p12"/>
          <p:cNvGrpSpPr/>
          <p:nvPr/>
        </p:nvGrpSpPr>
        <p:grpSpPr>
          <a:xfrm>
            <a:off x="293683" y="574116"/>
            <a:ext cx="309041" cy="403123"/>
            <a:chOff x="590250" y="244200"/>
            <a:chExt cx="407975" cy="532175"/>
          </a:xfrm>
        </p:grpSpPr>
        <p:sp>
          <p:nvSpPr>
            <p:cNvPr id="194" name="Google Shape;194;p12"/>
            <p:cNvSpPr/>
            <p:nvPr/>
          </p:nvSpPr>
          <p:spPr>
            <a:xfrm>
              <a:off x="623125" y="313625"/>
              <a:ext cx="375100" cy="462750"/>
            </a:xfrm>
            <a:custGeom>
              <a:rect b="b" l="l" r="r" t="t"/>
              <a:pathLst>
                <a:path extrusionOk="0" fill="none" h="18510" w="15004">
                  <a:moveTo>
                    <a:pt x="1" y="17536"/>
                  </a:moveTo>
                  <a:lnTo>
                    <a:pt x="1" y="17536"/>
                  </a:lnTo>
                  <a:lnTo>
                    <a:pt x="1" y="17536"/>
                  </a:lnTo>
                  <a:lnTo>
                    <a:pt x="25" y="17682"/>
                  </a:lnTo>
                  <a:lnTo>
                    <a:pt x="49" y="17852"/>
                  </a:lnTo>
                  <a:lnTo>
                    <a:pt x="123" y="18023"/>
                  </a:lnTo>
                  <a:lnTo>
                    <a:pt x="220" y="18193"/>
                  </a:lnTo>
                  <a:lnTo>
                    <a:pt x="293" y="18291"/>
                  </a:lnTo>
                  <a:lnTo>
                    <a:pt x="390" y="18364"/>
                  </a:lnTo>
                  <a:lnTo>
                    <a:pt x="488" y="18412"/>
                  </a:lnTo>
                  <a:lnTo>
                    <a:pt x="610" y="18461"/>
                  </a:lnTo>
                  <a:lnTo>
                    <a:pt x="756" y="18510"/>
                  </a:lnTo>
                  <a:lnTo>
                    <a:pt x="926" y="18510"/>
                  </a:lnTo>
                  <a:lnTo>
                    <a:pt x="14468" y="18510"/>
                  </a:lnTo>
                  <a:lnTo>
                    <a:pt x="14468" y="18510"/>
                  </a:lnTo>
                  <a:lnTo>
                    <a:pt x="14541" y="18510"/>
                  </a:lnTo>
                  <a:lnTo>
                    <a:pt x="14614" y="18485"/>
                  </a:lnTo>
                  <a:lnTo>
                    <a:pt x="14736" y="18412"/>
                  </a:lnTo>
                  <a:lnTo>
                    <a:pt x="14833" y="18291"/>
                  </a:lnTo>
                  <a:lnTo>
                    <a:pt x="14906" y="18144"/>
                  </a:lnTo>
                  <a:lnTo>
                    <a:pt x="14955" y="17974"/>
                  </a:lnTo>
                  <a:lnTo>
                    <a:pt x="14979" y="17779"/>
                  </a:lnTo>
                  <a:lnTo>
                    <a:pt x="15003" y="17438"/>
                  </a:lnTo>
                  <a:lnTo>
                    <a:pt x="15003" y="487"/>
                  </a:lnTo>
                  <a:lnTo>
                    <a:pt x="15003" y="487"/>
                  </a:lnTo>
                  <a:lnTo>
                    <a:pt x="15003" y="341"/>
                  </a:lnTo>
                  <a:lnTo>
                    <a:pt x="14979" y="219"/>
                  </a:lnTo>
                  <a:lnTo>
                    <a:pt x="14955" y="146"/>
                  </a:lnTo>
                  <a:lnTo>
                    <a:pt x="14906" y="73"/>
                  </a:lnTo>
                  <a:lnTo>
                    <a:pt x="14833" y="49"/>
                  </a:lnTo>
                  <a:lnTo>
                    <a:pt x="14736" y="24"/>
                  </a:lnTo>
                  <a:lnTo>
                    <a:pt x="14468" y="0"/>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2"/>
            <p:cNvSpPr/>
            <p:nvPr/>
          </p:nvSpPr>
          <p:spPr>
            <a:xfrm>
              <a:off x="590250" y="269775"/>
              <a:ext cx="377525" cy="462775"/>
            </a:xfrm>
            <a:custGeom>
              <a:rect b="b" l="l" r="r" t="t"/>
              <a:pathLst>
                <a:path extrusionOk="0" fill="none" h="18511" w="15101">
                  <a:moveTo>
                    <a:pt x="14321" y="0"/>
                  </a:moveTo>
                  <a:lnTo>
                    <a:pt x="780" y="0"/>
                  </a:lnTo>
                  <a:lnTo>
                    <a:pt x="780" y="0"/>
                  </a:lnTo>
                  <a:lnTo>
                    <a:pt x="634" y="25"/>
                  </a:lnTo>
                  <a:lnTo>
                    <a:pt x="488" y="74"/>
                  </a:lnTo>
                  <a:lnTo>
                    <a:pt x="342" y="122"/>
                  </a:lnTo>
                  <a:lnTo>
                    <a:pt x="220" y="220"/>
                  </a:lnTo>
                  <a:lnTo>
                    <a:pt x="122" y="341"/>
                  </a:lnTo>
                  <a:lnTo>
                    <a:pt x="74" y="488"/>
                  </a:lnTo>
                  <a:lnTo>
                    <a:pt x="25" y="634"/>
                  </a:lnTo>
                  <a:lnTo>
                    <a:pt x="1" y="780"/>
                  </a:lnTo>
                  <a:lnTo>
                    <a:pt x="1" y="17731"/>
                  </a:lnTo>
                  <a:lnTo>
                    <a:pt x="1" y="17731"/>
                  </a:lnTo>
                  <a:lnTo>
                    <a:pt x="25" y="17877"/>
                  </a:lnTo>
                  <a:lnTo>
                    <a:pt x="74" y="18023"/>
                  </a:lnTo>
                  <a:lnTo>
                    <a:pt x="122" y="18169"/>
                  </a:lnTo>
                  <a:lnTo>
                    <a:pt x="220" y="18291"/>
                  </a:lnTo>
                  <a:lnTo>
                    <a:pt x="342" y="18388"/>
                  </a:lnTo>
                  <a:lnTo>
                    <a:pt x="488" y="18437"/>
                  </a:lnTo>
                  <a:lnTo>
                    <a:pt x="634" y="18486"/>
                  </a:lnTo>
                  <a:lnTo>
                    <a:pt x="780" y="18510"/>
                  </a:lnTo>
                  <a:lnTo>
                    <a:pt x="14321" y="18510"/>
                  </a:lnTo>
                  <a:lnTo>
                    <a:pt x="14321" y="18510"/>
                  </a:lnTo>
                  <a:lnTo>
                    <a:pt x="14467" y="18486"/>
                  </a:lnTo>
                  <a:lnTo>
                    <a:pt x="14614" y="18437"/>
                  </a:lnTo>
                  <a:lnTo>
                    <a:pt x="14760" y="18388"/>
                  </a:lnTo>
                  <a:lnTo>
                    <a:pt x="14881" y="18291"/>
                  </a:lnTo>
                  <a:lnTo>
                    <a:pt x="14979" y="18169"/>
                  </a:lnTo>
                  <a:lnTo>
                    <a:pt x="15028" y="18023"/>
                  </a:lnTo>
                  <a:lnTo>
                    <a:pt x="15076" y="17877"/>
                  </a:lnTo>
                  <a:lnTo>
                    <a:pt x="15101" y="17731"/>
                  </a:lnTo>
                  <a:lnTo>
                    <a:pt x="15101" y="780"/>
                  </a:lnTo>
                  <a:lnTo>
                    <a:pt x="15101" y="780"/>
                  </a:lnTo>
                  <a:lnTo>
                    <a:pt x="15076" y="634"/>
                  </a:lnTo>
                  <a:lnTo>
                    <a:pt x="15028" y="488"/>
                  </a:lnTo>
                  <a:lnTo>
                    <a:pt x="14979" y="341"/>
                  </a:lnTo>
                  <a:lnTo>
                    <a:pt x="14881" y="220"/>
                  </a:lnTo>
                  <a:lnTo>
                    <a:pt x="14760" y="122"/>
                  </a:lnTo>
                  <a:lnTo>
                    <a:pt x="14614" y="74"/>
                  </a:lnTo>
                  <a:lnTo>
                    <a:pt x="14467" y="25"/>
                  </a:lnTo>
                  <a:lnTo>
                    <a:pt x="14321" y="0"/>
                  </a:lnTo>
                  <a:lnTo>
                    <a:pt x="14321" y="0"/>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2"/>
            <p:cNvSpPr/>
            <p:nvPr/>
          </p:nvSpPr>
          <p:spPr>
            <a:xfrm>
              <a:off x="796650" y="274025"/>
              <a:ext cx="45100" cy="45100"/>
            </a:xfrm>
            <a:custGeom>
              <a:rect b="b" l="l" r="r" t="t"/>
              <a:pathLst>
                <a:path extrusionOk="0" fill="none" h="1804" w="1804">
                  <a:moveTo>
                    <a:pt x="902" y="1"/>
                  </a:moveTo>
                  <a:lnTo>
                    <a:pt x="902" y="1"/>
                  </a:lnTo>
                  <a:lnTo>
                    <a:pt x="1073" y="25"/>
                  </a:lnTo>
                  <a:lnTo>
                    <a:pt x="1243" y="74"/>
                  </a:lnTo>
                  <a:lnTo>
                    <a:pt x="1414"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4" y="1657"/>
                  </a:lnTo>
                  <a:lnTo>
                    <a:pt x="1243" y="1730"/>
                  </a:lnTo>
                  <a:lnTo>
                    <a:pt x="1073" y="1779"/>
                  </a:lnTo>
                  <a:lnTo>
                    <a:pt x="902" y="1803"/>
                  </a:lnTo>
                  <a:lnTo>
                    <a:pt x="902" y="1803"/>
                  </a:lnTo>
                  <a:lnTo>
                    <a:pt x="732" y="1779"/>
                  </a:lnTo>
                  <a:lnTo>
                    <a:pt x="561" y="1730"/>
                  </a:lnTo>
                  <a:lnTo>
                    <a:pt x="391"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1" y="147"/>
                  </a:lnTo>
                  <a:lnTo>
                    <a:pt x="561" y="74"/>
                  </a:lnTo>
                  <a:lnTo>
                    <a:pt x="732" y="25"/>
                  </a:lnTo>
                  <a:lnTo>
                    <a:pt x="902" y="1"/>
                  </a:lnTo>
                  <a:lnTo>
                    <a:pt x="902" y="1"/>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2"/>
            <p:cNvSpPr/>
            <p:nvPr/>
          </p:nvSpPr>
          <p:spPr>
            <a:xfrm>
              <a:off x="713850" y="274025"/>
              <a:ext cx="45075" cy="45100"/>
            </a:xfrm>
            <a:custGeom>
              <a:rect b="b" l="l" r="r" t="t"/>
              <a:pathLst>
                <a:path extrusionOk="0" fill="none" h="1804" w="1803">
                  <a:moveTo>
                    <a:pt x="902" y="1"/>
                  </a:moveTo>
                  <a:lnTo>
                    <a:pt x="902" y="1"/>
                  </a:lnTo>
                  <a:lnTo>
                    <a:pt x="1072" y="25"/>
                  </a:lnTo>
                  <a:lnTo>
                    <a:pt x="1243" y="74"/>
                  </a:lnTo>
                  <a:lnTo>
                    <a:pt x="1413"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0" y="147"/>
                  </a:lnTo>
                  <a:lnTo>
                    <a:pt x="561" y="74"/>
                  </a:lnTo>
                  <a:lnTo>
                    <a:pt x="731" y="25"/>
                  </a:lnTo>
                  <a:lnTo>
                    <a:pt x="902" y="1"/>
                  </a:lnTo>
                  <a:lnTo>
                    <a:pt x="902" y="1"/>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2"/>
            <p:cNvSpPr/>
            <p:nvPr/>
          </p:nvSpPr>
          <p:spPr>
            <a:xfrm>
              <a:off x="631050" y="274025"/>
              <a:ext cx="45075" cy="45100"/>
            </a:xfrm>
            <a:custGeom>
              <a:rect b="b" l="l" r="r" t="t"/>
              <a:pathLst>
                <a:path extrusionOk="0" fill="none" h="1804" w="1803">
                  <a:moveTo>
                    <a:pt x="0" y="902"/>
                  </a:moveTo>
                  <a:lnTo>
                    <a:pt x="0" y="902"/>
                  </a:lnTo>
                  <a:lnTo>
                    <a:pt x="25" y="732"/>
                  </a:lnTo>
                  <a:lnTo>
                    <a:pt x="73" y="561"/>
                  </a:lnTo>
                  <a:lnTo>
                    <a:pt x="147" y="391"/>
                  </a:lnTo>
                  <a:lnTo>
                    <a:pt x="268" y="269"/>
                  </a:lnTo>
                  <a:lnTo>
                    <a:pt x="390" y="147"/>
                  </a:lnTo>
                  <a:lnTo>
                    <a:pt x="561" y="74"/>
                  </a:lnTo>
                  <a:lnTo>
                    <a:pt x="731" y="25"/>
                  </a:lnTo>
                  <a:lnTo>
                    <a:pt x="902" y="1"/>
                  </a:lnTo>
                  <a:lnTo>
                    <a:pt x="902" y="1"/>
                  </a:lnTo>
                  <a:lnTo>
                    <a:pt x="1072" y="25"/>
                  </a:lnTo>
                  <a:lnTo>
                    <a:pt x="1243" y="74"/>
                  </a:lnTo>
                  <a:lnTo>
                    <a:pt x="1413" y="147"/>
                  </a:lnTo>
                  <a:lnTo>
                    <a:pt x="1535" y="269"/>
                  </a:lnTo>
                  <a:lnTo>
                    <a:pt x="1657" y="391"/>
                  </a:lnTo>
                  <a:lnTo>
                    <a:pt x="1730" y="561"/>
                  </a:lnTo>
                  <a:lnTo>
                    <a:pt x="1778" y="732"/>
                  </a:lnTo>
                  <a:lnTo>
                    <a:pt x="1803" y="902"/>
                  </a:lnTo>
                  <a:lnTo>
                    <a:pt x="1803" y="902"/>
                  </a:lnTo>
                  <a:lnTo>
                    <a:pt x="1778"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8" y="1535"/>
                  </a:lnTo>
                  <a:lnTo>
                    <a:pt x="147" y="1414"/>
                  </a:lnTo>
                  <a:lnTo>
                    <a:pt x="73" y="1243"/>
                  </a:lnTo>
                  <a:lnTo>
                    <a:pt x="25" y="1073"/>
                  </a:lnTo>
                  <a:lnTo>
                    <a:pt x="0" y="902"/>
                  </a:lnTo>
                  <a:lnTo>
                    <a:pt x="0" y="902"/>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2"/>
            <p:cNvSpPr/>
            <p:nvPr/>
          </p:nvSpPr>
          <p:spPr>
            <a:xfrm>
              <a:off x="649925" y="590050"/>
              <a:ext cx="133975" cy="25"/>
            </a:xfrm>
            <a:custGeom>
              <a:rect b="b" l="l" r="r" t="t"/>
              <a:pathLst>
                <a:path extrusionOk="0" fill="none" h="1" w="5359">
                  <a:moveTo>
                    <a:pt x="5358" y="0"/>
                  </a:moveTo>
                  <a:lnTo>
                    <a:pt x="0" y="0"/>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2"/>
            <p:cNvSpPr/>
            <p:nvPr/>
          </p:nvSpPr>
          <p:spPr>
            <a:xfrm>
              <a:off x="649925" y="534625"/>
              <a:ext cx="255750" cy="25"/>
            </a:xfrm>
            <a:custGeom>
              <a:rect b="b" l="l" r="r" t="t"/>
              <a:pathLst>
                <a:path extrusionOk="0" fill="none" h="1" w="10230">
                  <a:moveTo>
                    <a:pt x="10229" y="1"/>
                  </a:moveTo>
                  <a:lnTo>
                    <a:pt x="0" y="1"/>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2"/>
            <p:cNvSpPr/>
            <p:nvPr/>
          </p:nvSpPr>
          <p:spPr>
            <a:xfrm>
              <a:off x="649925" y="479825"/>
              <a:ext cx="255750" cy="25"/>
            </a:xfrm>
            <a:custGeom>
              <a:rect b="b" l="l" r="r" t="t"/>
              <a:pathLst>
                <a:path extrusionOk="0" fill="none" h="1" w="10230">
                  <a:moveTo>
                    <a:pt x="10229" y="1"/>
                  </a:moveTo>
                  <a:lnTo>
                    <a:pt x="0" y="1"/>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2"/>
            <p:cNvSpPr/>
            <p:nvPr/>
          </p:nvSpPr>
          <p:spPr>
            <a:xfrm>
              <a:off x="649925" y="424425"/>
              <a:ext cx="255750" cy="25"/>
            </a:xfrm>
            <a:custGeom>
              <a:rect b="b" l="l" r="r" t="t"/>
              <a:pathLst>
                <a:path extrusionOk="0" fill="none" h="1" w="10230">
                  <a:moveTo>
                    <a:pt x="10229" y="1"/>
                  </a:moveTo>
                  <a:lnTo>
                    <a:pt x="0" y="1"/>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12"/>
            <p:cNvSpPr/>
            <p:nvPr/>
          </p:nvSpPr>
          <p:spPr>
            <a:xfrm>
              <a:off x="879475" y="274025"/>
              <a:ext cx="45075" cy="45100"/>
            </a:xfrm>
            <a:custGeom>
              <a:rect b="b" l="l" r="r" t="t"/>
              <a:pathLst>
                <a:path extrusionOk="0" fill="none" h="1804" w="1803">
                  <a:moveTo>
                    <a:pt x="901" y="1803"/>
                  </a:moveTo>
                  <a:lnTo>
                    <a:pt x="901" y="1803"/>
                  </a:lnTo>
                  <a:lnTo>
                    <a:pt x="731" y="1779"/>
                  </a:lnTo>
                  <a:lnTo>
                    <a:pt x="560" y="1730"/>
                  </a:lnTo>
                  <a:lnTo>
                    <a:pt x="390" y="1657"/>
                  </a:lnTo>
                  <a:lnTo>
                    <a:pt x="268" y="1535"/>
                  </a:lnTo>
                  <a:lnTo>
                    <a:pt x="146" y="1414"/>
                  </a:lnTo>
                  <a:lnTo>
                    <a:pt x="73" y="1243"/>
                  </a:lnTo>
                  <a:lnTo>
                    <a:pt x="25" y="1073"/>
                  </a:lnTo>
                  <a:lnTo>
                    <a:pt x="0" y="902"/>
                  </a:lnTo>
                  <a:lnTo>
                    <a:pt x="0" y="902"/>
                  </a:lnTo>
                  <a:lnTo>
                    <a:pt x="25" y="732"/>
                  </a:lnTo>
                  <a:lnTo>
                    <a:pt x="73" y="561"/>
                  </a:lnTo>
                  <a:lnTo>
                    <a:pt x="146" y="391"/>
                  </a:lnTo>
                  <a:lnTo>
                    <a:pt x="268" y="269"/>
                  </a:lnTo>
                  <a:lnTo>
                    <a:pt x="390" y="147"/>
                  </a:lnTo>
                  <a:lnTo>
                    <a:pt x="560" y="74"/>
                  </a:lnTo>
                  <a:lnTo>
                    <a:pt x="731" y="25"/>
                  </a:lnTo>
                  <a:lnTo>
                    <a:pt x="901" y="1"/>
                  </a:lnTo>
                  <a:lnTo>
                    <a:pt x="901" y="1"/>
                  </a:lnTo>
                  <a:lnTo>
                    <a:pt x="1072" y="25"/>
                  </a:lnTo>
                  <a:lnTo>
                    <a:pt x="1242" y="74"/>
                  </a:lnTo>
                  <a:lnTo>
                    <a:pt x="1413" y="147"/>
                  </a:lnTo>
                  <a:lnTo>
                    <a:pt x="1535" y="269"/>
                  </a:lnTo>
                  <a:lnTo>
                    <a:pt x="1656" y="391"/>
                  </a:lnTo>
                  <a:lnTo>
                    <a:pt x="1729" y="561"/>
                  </a:lnTo>
                  <a:lnTo>
                    <a:pt x="1778" y="732"/>
                  </a:lnTo>
                  <a:lnTo>
                    <a:pt x="1802" y="902"/>
                  </a:lnTo>
                  <a:lnTo>
                    <a:pt x="1802" y="902"/>
                  </a:lnTo>
                  <a:lnTo>
                    <a:pt x="1778" y="1073"/>
                  </a:lnTo>
                  <a:lnTo>
                    <a:pt x="1729" y="1243"/>
                  </a:lnTo>
                  <a:lnTo>
                    <a:pt x="1656" y="1414"/>
                  </a:lnTo>
                  <a:lnTo>
                    <a:pt x="1535" y="1535"/>
                  </a:lnTo>
                  <a:lnTo>
                    <a:pt x="1413" y="1657"/>
                  </a:lnTo>
                  <a:lnTo>
                    <a:pt x="1242" y="1730"/>
                  </a:lnTo>
                  <a:lnTo>
                    <a:pt x="1072" y="1779"/>
                  </a:lnTo>
                  <a:lnTo>
                    <a:pt x="901" y="1803"/>
                  </a:lnTo>
                  <a:lnTo>
                    <a:pt x="901" y="1803"/>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12"/>
            <p:cNvSpPr/>
            <p:nvPr/>
          </p:nvSpPr>
          <p:spPr>
            <a:xfrm>
              <a:off x="654800" y="244200"/>
              <a:ext cx="25" cy="51175"/>
            </a:xfrm>
            <a:custGeom>
              <a:rect b="b" l="l" r="r" t="t"/>
              <a:pathLst>
                <a:path extrusionOk="0" fill="none" h="2047" w="1">
                  <a:moveTo>
                    <a:pt x="0" y="1"/>
                  </a:moveTo>
                  <a:lnTo>
                    <a:pt x="0" y="2046"/>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2"/>
            <p:cNvSpPr/>
            <p:nvPr/>
          </p:nvSpPr>
          <p:spPr>
            <a:xfrm>
              <a:off x="737600" y="244200"/>
              <a:ext cx="25" cy="51175"/>
            </a:xfrm>
            <a:custGeom>
              <a:rect b="b" l="l" r="r" t="t"/>
              <a:pathLst>
                <a:path extrusionOk="0" fill="none" h="2047" w="1">
                  <a:moveTo>
                    <a:pt x="1" y="1"/>
                  </a:moveTo>
                  <a:lnTo>
                    <a:pt x="1" y="2046"/>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2"/>
            <p:cNvSpPr/>
            <p:nvPr/>
          </p:nvSpPr>
          <p:spPr>
            <a:xfrm>
              <a:off x="820400" y="244200"/>
              <a:ext cx="25" cy="51175"/>
            </a:xfrm>
            <a:custGeom>
              <a:rect b="b" l="l" r="r" t="t"/>
              <a:pathLst>
                <a:path extrusionOk="0" fill="none" h="2047" w="1">
                  <a:moveTo>
                    <a:pt x="1" y="1"/>
                  </a:moveTo>
                  <a:lnTo>
                    <a:pt x="1" y="2046"/>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2"/>
            <p:cNvSpPr/>
            <p:nvPr/>
          </p:nvSpPr>
          <p:spPr>
            <a:xfrm>
              <a:off x="903225" y="244200"/>
              <a:ext cx="25" cy="51175"/>
            </a:xfrm>
            <a:custGeom>
              <a:rect b="b" l="l" r="r" t="t"/>
              <a:pathLst>
                <a:path extrusionOk="0" fill="none" h="2047" w="1">
                  <a:moveTo>
                    <a:pt x="0" y="1"/>
                  </a:moveTo>
                  <a:lnTo>
                    <a:pt x="0" y="2046"/>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p30"/>
          <p:cNvSpPr txBox="1"/>
          <p:nvPr>
            <p:ph type="title"/>
          </p:nvPr>
        </p:nvSpPr>
        <p:spPr>
          <a:xfrm>
            <a:off x="814275" y="392575"/>
            <a:ext cx="5492400" cy="766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ASSUMPTION: 3) NORMALCY OF RESIDUALS</a:t>
            </a:r>
            <a:endParaRPr/>
          </a:p>
        </p:txBody>
      </p:sp>
      <p:sp>
        <p:nvSpPr>
          <p:cNvPr id="393" name="Google Shape;393;p30"/>
          <p:cNvSpPr txBox="1"/>
          <p:nvPr>
            <p:ph idx="12" type="sldNum"/>
          </p:nvPr>
        </p:nvSpPr>
        <p:spPr>
          <a:xfrm>
            <a:off x="7618000" y="4636500"/>
            <a:ext cx="1487400" cy="315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94" name="Google Shape;394;p30"/>
          <p:cNvPicPr preferRelativeResize="0"/>
          <p:nvPr/>
        </p:nvPicPr>
        <p:blipFill rotWithShape="1">
          <a:blip r:embed="rId3">
            <a:alphaModFix/>
          </a:blip>
          <a:srcRect b="26132" l="7498" r="62899" t="43705"/>
          <a:stretch/>
        </p:blipFill>
        <p:spPr>
          <a:xfrm>
            <a:off x="527275" y="2188676"/>
            <a:ext cx="3280272" cy="2228226"/>
          </a:xfrm>
          <a:prstGeom prst="rect">
            <a:avLst/>
          </a:prstGeom>
          <a:noFill/>
          <a:ln>
            <a:noFill/>
          </a:ln>
          <a:effectLst>
            <a:outerShdw blurRad="57150" rotWithShape="0" algn="bl" dir="5400000" dist="19050">
              <a:srgbClr val="000000">
                <a:alpha val="50000"/>
              </a:srgbClr>
            </a:outerShdw>
          </a:effectLst>
        </p:spPr>
      </p:pic>
      <p:pic>
        <p:nvPicPr>
          <p:cNvPr id="395" name="Google Shape;395;p30"/>
          <p:cNvPicPr preferRelativeResize="0"/>
          <p:nvPr/>
        </p:nvPicPr>
        <p:blipFill rotWithShape="1">
          <a:blip r:embed="rId4">
            <a:alphaModFix/>
          </a:blip>
          <a:srcRect b="5845" l="5554" r="45676" t="59626"/>
          <a:stretch/>
        </p:blipFill>
        <p:spPr>
          <a:xfrm>
            <a:off x="3983250" y="2188676"/>
            <a:ext cx="4720797" cy="2228226"/>
          </a:xfrm>
          <a:prstGeom prst="rect">
            <a:avLst/>
          </a:prstGeom>
          <a:noFill/>
          <a:ln>
            <a:noFill/>
          </a:ln>
          <a:effectLst>
            <a:outerShdw blurRad="57150" rotWithShape="0" algn="bl" dir="5400000" dist="19050">
              <a:srgbClr val="000000">
                <a:alpha val="50000"/>
              </a:srgbClr>
            </a:outerShdw>
          </a:effectLst>
        </p:spPr>
      </p:pic>
      <p:sp>
        <p:nvSpPr>
          <p:cNvPr id="396" name="Google Shape;396;p30"/>
          <p:cNvSpPr txBox="1"/>
          <p:nvPr/>
        </p:nvSpPr>
        <p:spPr>
          <a:xfrm>
            <a:off x="1389750" y="1357375"/>
            <a:ext cx="63645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Roboto Condensed Light"/>
                <a:ea typeface="Roboto Condensed Light"/>
                <a:cs typeface="Roboto Condensed Light"/>
                <a:sym typeface="Roboto Condensed Light"/>
              </a:rPr>
              <a:t>The distribution of the residuals should be normal--that is the error term should be homoskedastic (having the same variance across the distribution). Unfortunately, this is violated. Thankfully, this is an easy fix.</a:t>
            </a:r>
            <a:endParaRPr>
              <a:latin typeface="Roboto Condensed Light"/>
              <a:ea typeface="Roboto Condensed Light"/>
              <a:cs typeface="Roboto Condensed Light"/>
              <a:sym typeface="Roboto Condensed Light"/>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sp>
        <p:nvSpPr>
          <p:cNvPr id="401" name="Google Shape;401;p31"/>
          <p:cNvSpPr txBox="1"/>
          <p:nvPr>
            <p:ph type="title"/>
          </p:nvPr>
        </p:nvSpPr>
        <p:spPr>
          <a:xfrm>
            <a:off x="814275" y="392575"/>
            <a:ext cx="5492400" cy="766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TESTING CONCLUSIONS</a:t>
            </a:r>
            <a:endParaRPr/>
          </a:p>
        </p:txBody>
      </p:sp>
      <p:sp>
        <p:nvSpPr>
          <p:cNvPr id="402" name="Google Shape;402;p31"/>
          <p:cNvSpPr txBox="1"/>
          <p:nvPr>
            <p:ph idx="12" type="sldNum"/>
          </p:nvPr>
        </p:nvSpPr>
        <p:spPr>
          <a:xfrm>
            <a:off x="7618000" y="4636500"/>
            <a:ext cx="1487400" cy="315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pSp>
        <p:nvGrpSpPr>
          <p:cNvPr id="403" name="Google Shape;403;p31"/>
          <p:cNvGrpSpPr/>
          <p:nvPr/>
        </p:nvGrpSpPr>
        <p:grpSpPr>
          <a:xfrm>
            <a:off x="282216" y="590918"/>
            <a:ext cx="369505" cy="369505"/>
            <a:chOff x="2594050" y="1631825"/>
            <a:chExt cx="439625" cy="439625"/>
          </a:xfrm>
        </p:grpSpPr>
        <p:sp>
          <p:nvSpPr>
            <p:cNvPr id="404" name="Google Shape;404;p31"/>
            <p:cNvSpPr/>
            <p:nvPr/>
          </p:nvSpPr>
          <p:spPr>
            <a:xfrm>
              <a:off x="2594050" y="1883300"/>
              <a:ext cx="188175" cy="188150"/>
            </a:xfrm>
            <a:custGeom>
              <a:rect b="b" l="l" r="r" t="t"/>
              <a:pathLst>
                <a:path extrusionOk="0" fill="none" h="7526" w="7527">
                  <a:moveTo>
                    <a:pt x="5992" y="0"/>
                  </a:moveTo>
                  <a:lnTo>
                    <a:pt x="537" y="6430"/>
                  </a:lnTo>
                  <a:lnTo>
                    <a:pt x="1" y="7526"/>
                  </a:lnTo>
                  <a:lnTo>
                    <a:pt x="1097" y="6990"/>
                  </a:lnTo>
                  <a:lnTo>
                    <a:pt x="7526" y="1534"/>
                  </a:lnTo>
                  <a:lnTo>
                    <a:pt x="5992" y="0"/>
                  </a:lnTo>
                  <a:close/>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31"/>
            <p:cNvSpPr/>
            <p:nvPr/>
          </p:nvSpPr>
          <p:spPr>
            <a:xfrm>
              <a:off x="2857700" y="1631825"/>
              <a:ext cx="175975" cy="176000"/>
            </a:xfrm>
            <a:custGeom>
              <a:rect b="b" l="l" r="r" t="t"/>
              <a:pathLst>
                <a:path extrusionOk="0" fill="none" h="7040" w="7039">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31"/>
            <p:cNvSpPr/>
            <p:nvPr/>
          </p:nvSpPr>
          <p:spPr>
            <a:xfrm>
              <a:off x="2662850" y="1699400"/>
              <a:ext cx="303250" cy="303250"/>
            </a:xfrm>
            <a:custGeom>
              <a:rect b="b" l="l" r="r" t="t"/>
              <a:pathLst>
                <a:path extrusionOk="0" fill="none" h="12130" w="1213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31"/>
            <p:cNvSpPr/>
            <p:nvPr/>
          </p:nvSpPr>
          <p:spPr>
            <a:xfrm>
              <a:off x="2801675" y="1740825"/>
              <a:ext cx="49950" cy="49950"/>
            </a:xfrm>
            <a:custGeom>
              <a:rect b="b" l="l" r="r" t="t"/>
              <a:pathLst>
                <a:path extrusionOk="0" fill="none" h="1998" w="1998">
                  <a:moveTo>
                    <a:pt x="1" y="1997"/>
                  </a:moveTo>
                  <a:lnTo>
                    <a:pt x="1998" y="0"/>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408" name="Google Shape;408;p31"/>
          <p:cNvPicPr preferRelativeResize="0"/>
          <p:nvPr/>
        </p:nvPicPr>
        <p:blipFill rotWithShape="1">
          <a:blip r:embed="rId3">
            <a:alphaModFix/>
          </a:blip>
          <a:srcRect b="11293" l="6862" r="40143" t="28312"/>
          <a:stretch/>
        </p:blipFill>
        <p:spPr>
          <a:xfrm>
            <a:off x="454925" y="1476200"/>
            <a:ext cx="4428674" cy="3364550"/>
          </a:xfrm>
          <a:prstGeom prst="rect">
            <a:avLst/>
          </a:prstGeom>
          <a:noFill/>
          <a:ln>
            <a:noFill/>
          </a:ln>
          <a:effectLst>
            <a:outerShdw blurRad="57150" rotWithShape="0" algn="bl" dir="5400000" dist="19050">
              <a:srgbClr val="000000">
                <a:alpha val="50000"/>
              </a:srgbClr>
            </a:outerShdw>
          </a:effectLst>
        </p:spPr>
      </p:pic>
      <p:sp>
        <p:nvSpPr>
          <p:cNvPr id="409" name="Google Shape;409;p31"/>
          <p:cNvSpPr txBox="1"/>
          <p:nvPr/>
        </p:nvSpPr>
        <p:spPr>
          <a:xfrm>
            <a:off x="5264175" y="1476200"/>
            <a:ext cx="3565200" cy="2986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Condensed Light"/>
                <a:ea typeface="Roboto Condensed Light"/>
                <a:cs typeface="Roboto Condensed Light"/>
                <a:sym typeface="Roboto Condensed Light"/>
              </a:rPr>
              <a:t>With a Robust Standard Error correction, we fix our </a:t>
            </a:r>
            <a:r>
              <a:rPr lang="en">
                <a:latin typeface="Roboto Condensed Light"/>
                <a:ea typeface="Roboto Condensed Light"/>
                <a:cs typeface="Roboto Condensed Light"/>
                <a:sym typeface="Roboto Condensed Light"/>
              </a:rPr>
              <a:t>homoscedasticity</a:t>
            </a:r>
            <a:r>
              <a:rPr lang="en">
                <a:latin typeface="Roboto Condensed Light"/>
                <a:ea typeface="Roboto Condensed Light"/>
                <a:cs typeface="Roboto Condensed Light"/>
                <a:sym typeface="Roboto Condensed Light"/>
              </a:rPr>
              <a:t> violation.</a:t>
            </a:r>
            <a:endParaRPr>
              <a:latin typeface="Roboto Condensed Light"/>
              <a:ea typeface="Roboto Condensed Light"/>
              <a:cs typeface="Roboto Condensed Light"/>
              <a:sym typeface="Roboto Condensed Light"/>
            </a:endParaRPr>
          </a:p>
          <a:p>
            <a:pPr indent="0" lvl="0" marL="0" rtl="0" algn="l">
              <a:spcBef>
                <a:spcPts val="0"/>
              </a:spcBef>
              <a:spcAft>
                <a:spcPts val="0"/>
              </a:spcAft>
              <a:buNone/>
            </a:pPr>
            <a:r>
              <a:t/>
            </a:r>
            <a:endParaRPr>
              <a:latin typeface="Roboto Condensed Light"/>
              <a:ea typeface="Roboto Condensed Light"/>
              <a:cs typeface="Roboto Condensed Light"/>
              <a:sym typeface="Roboto Condensed Light"/>
            </a:endParaRPr>
          </a:p>
          <a:p>
            <a:pPr indent="0" lvl="0" marL="0" rtl="0" algn="l">
              <a:spcBef>
                <a:spcPts val="0"/>
              </a:spcBef>
              <a:spcAft>
                <a:spcPts val="0"/>
              </a:spcAft>
              <a:buNone/>
            </a:pPr>
            <a:r>
              <a:rPr lang="en">
                <a:latin typeface="Roboto Condensed Light"/>
                <a:ea typeface="Roboto Condensed Light"/>
                <a:cs typeface="Roboto Condensed Light"/>
                <a:sym typeface="Roboto Condensed Light"/>
              </a:rPr>
              <a:t>With the correction, sex is now a statistically significant variable. However, none of the interaction variables changed in significance.</a:t>
            </a:r>
            <a:endParaRPr>
              <a:latin typeface="Roboto Condensed Light"/>
              <a:ea typeface="Roboto Condensed Light"/>
              <a:cs typeface="Roboto Condensed Light"/>
              <a:sym typeface="Roboto Condensed Light"/>
            </a:endParaRPr>
          </a:p>
          <a:p>
            <a:pPr indent="0" lvl="0" marL="0" rtl="0" algn="l">
              <a:spcBef>
                <a:spcPts val="0"/>
              </a:spcBef>
              <a:spcAft>
                <a:spcPts val="0"/>
              </a:spcAft>
              <a:buNone/>
            </a:pPr>
            <a:r>
              <a:t/>
            </a:r>
            <a:endParaRPr>
              <a:latin typeface="Roboto Condensed Light"/>
              <a:ea typeface="Roboto Condensed Light"/>
              <a:cs typeface="Roboto Condensed Light"/>
              <a:sym typeface="Roboto Condensed Light"/>
            </a:endParaRPr>
          </a:p>
          <a:p>
            <a:pPr indent="0" lvl="0" marL="0" rtl="0" algn="l">
              <a:spcBef>
                <a:spcPts val="0"/>
              </a:spcBef>
              <a:spcAft>
                <a:spcPts val="0"/>
              </a:spcAft>
              <a:buNone/>
            </a:pPr>
            <a:r>
              <a:rPr lang="en">
                <a:latin typeface="Roboto Condensed Light"/>
                <a:ea typeface="Roboto Condensed Light"/>
                <a:cs typeface="Roboto Condensed Light"/>
                <a:sym typeface="Roboto Condensed Light"/>
              </a:rPr>
              <a:t>Interestingly, distance to the school (address) is still not significant in </a:t>
            </a:r>
            <a:r>
              <a:rPr lang="en">
                <a:latin typeface="Roboto Condensed Light"/>
                <a:ea typeface="Roboto Condensed Light"/>
                <a:cs typeface="Roboto Condensed Light"/>
                <a:sym typeface="Roboto Condensed Light"/>
              </a:rPr>
              <a:t>determining</a:t>
            </a:r>
            <a:r>
              <a:rPr lang="en">
                <a:latin typeface="Roboto Condensed Light"/>
                <a:ea typeface="Roboto Condensed Light"/>
                <a:cs typeface="Roboto Condensed Light"/>
                <a:sym typeface="Roboto Condensed Light"/>
              </a:rPr>
              <a:t> final grade outcomes.</a:t>
            </a:r>
            <a:endParaRPr>
              <a:latin typeface="Roboto Condensed Light"/>
              <a:ea typeface="Roboto Condensed Light"/>
              <a:cs typeface="Roboto Condensed Light"/>
              <a:sym typeface="Roboto Condensed Light"/>
            </a:endParaRPr>
          </a:p>
          <a:p>
            <a:pPr indent="0" lvl="0" marL="0" rtl="0" algn="l">
              <a:spcBef>
                <a:spcPts val="0"/>
              </a:spcBef>
              <a:spcAft>
                <a:spcPts val="0"/>
              </a:spcAft>
              <a:buNone/>
            </a:pPr>
            <a:r>
              <a:t/>
            </a:r>
            <a:endParaRPr>
              <a:latin typeface="Roboto Condensed Light"/>
              <a:ea typeface="Roboto Condensed Light"/>
              <a:cs typeface="Roboto Condensed Light"/>
              <a:sym typeface="Roboto Condensed Light"/>
            </a:endParaRPr>
          </a:p>
          <a:p>
            <a:pPr indent="0" lvl="0" marL="0" rtl="0" algn="l">
              <a:spcBef>
                <a:spcPts val="0"/>
              </a:spcBef>
              <a:spcAft>
                <a:spcPts val="0"/>
              </a:spcAft>
              <a:buNone/>
            </a:pPr>
            <a:r>
              <a:rPr lang="en">
                <a:latin typeface="Roboto Condensed Light"/>
                <a:ea typeface="Roboto Condensed Light"/>
                <a:cs typeface="Roboto Condensed Light"/>
                <a:sym typeface="Roboto Condensed Light"/>
              </a:rPr>
              <a:t>Further studies of the collected social measures thus need not include address as a variable.</a:t>
            </a:r>
            <a:endParaRPr>
              <a:latin typeface="Roboto Condensed Light"/>
              <a:ea typeface="Roboto Condensed Light"/>
              <a:cs typeface="Roboto Condensed Light"/>
              <a:sym typeface="Roboto Condensed Light"/>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p32"/>
          <p:cNvSpPr txBox="1"/>
          <p:nvPr>
            <p:ph type="ctrTitle"/>
          </p:nvPr>
        </p:nvSpPr>
        <p:spPr>
          <a:xfrm>
            <a:off x="463525" y="3371599"/>
            <a:ext cx="4094400" cy="659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ML PREDICTIVE MODELING</a:t>
            </a:r>
            <a:endParaRPr sz="2400"/>
          </a:p>
        </p:txBody>
      </p:sp>
      <p:sp>
        <p:nvSpPr>
          <p:cNvPr id="415" name="Google Shape;415;p32"/>
          <p:cNvSpPr txBox="1"/>
          <p:nvPr>
            <p:ph idx="1" type="subTitle"/>
          </p:nvPr>
        </p:nvSpPr>
        <p:spPr>
          <a:xfrm>
            <a:off x="463525" y="3975450"/>
            <a:ext cx="4094400" cy="6594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lang="en" sz="1200"/>
              <a:t>Encoding Categorical Values, Feature Selection, Extraction &amp; Union, Pipeline, Multi-output Model </a:t>
            </a:r>
            <a:endParaRPr sz="1200"/>
          </a:p>
        </p:txBody>
      </p:sp>
      <p:sp>
        <p:nvSpPr>
          <p:cNvPr id="416" name="Google Shape;416;p32"/>
          <p:cNvSpPr txBox="1"/>
          <p:nvPr>
            <p:ph idx="12" type="sldNum"/>
          </p:nvPr>
        </p:nvSpPr>
        <p:spPr>
          <a:xfrm>
            <a:off x="7618000" y="4636500"/>
            <a:ext cx="1487400" cy="315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17" name="Google Shape;417;p32"/>
          <p:cNvSpPr txBox="1"/>
          <p:nvPr/>
        </p:nvSpPr>
        <p:spPr>
          <a:xfrm>
            <a:off x="463525" y="0"/>
            <a:ext cx="2181600" cy="31362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2000">
                <a:solidFill>
                  <a:srgbClr val="3F5378"/>
                </a:solidFill>
                <a:latin typeface="Roboto Condensed"/>
                <a:ea typeface="Roboto Condensed"/>
                <a:cs typeface="Roboto Condensed"/>
                <a:sym typeface="Roboto Condensed"/>
              </a:rPr>
              <a:t>4</a:t>
            </a:r>
            <a:endParaRPr b="1" sz="3000">
              <a:solidFill>
                <a:srgbClr val="3F5378"/>
              </a:solidFill>
              <a:latin typeface="Roboto Condensed"/>
              <a:ea typeface="Roboto Condensed"/>
              <a:cs typeface="Roboto Condensed"/>
              <a:sym typeface="Roboto Condense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sp>
        <p:nvSpPr>
          <p:cNvPr id="422" name="Google Shape;422;p33"/>
          <p:cNvSpPr txBox="1"/>
          <p:nvPr>
            <p:ph type="title"/>
          </p:nvPr>
        </p:nvSpPr>
        <p:spPr>
          <a:xfrm>
            <a:off x="814275" y="392575"/>
            <a:ext cx="5492400" cy="766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ENCODING CATEGORICAL DATA</a:t>
            </a:r>
            <a:endParaRPr/>
          </a:p>
        </p:txBody>
      </p:sp>
      <p:sp>
        <p:nvSpPr>
          <p:cNvPr id="423" name="Google Shape;423;p33"/>
          <p:cNvSpPr txBox="1"/>
          <p:nvPr>
            <p:ph idx="1" type="body"/>
          </p:nvPr>
        </p:nvSpPr>
        <p:spPr>
          <a:xfrm>
            <a:off x="128475" y="1327350"/>
            <a:ext cx="7230000" cy="31455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Clr>
                <a:schemeClr val="accent5"/>
              </a:buClr>
              <a:buSzPts val="2400"/>
              <a:buChar char="▰"/>
            </a:pPr>
            <a:r>
              <a:rPr lang="en">
                <a:solidFill>
                  <a:srgbClr val="000000"/>
                </a:solidFill>
              </a:rPr>
              <a:t>The data had </a:t>
            </a:r>
            <a:r>
              <a:rPr b="1" lang="en">
                <a:solidFill>
                  <a:srgbClr val="6AA84F"/>
                </a:solidFill>
                <a:latin typeface="Roboto Condensed"/>
                <a:ea typeface="Roboto Condensed"/>
                <a:cs typeface="Roboto Condensed"/>
                <a:sym typeface="Roboto Condensed"/>
              </a:rPr>
              <a:t>18 categorical</a:t>
            </a:r>
            <a:r>
              <a:rPr lang="en">
                <a:solidFill>
                  <a:srgbClr val="000000"/>
                </a:solidFill>
              </a:rPr>
              <a:t> variables with string data type</a:t>
            </a:r>
            <a:endParaRPr>
              <a:solidFill>
                <a:srgbClr val="000000"/>
              </a:solidFill>
            </a:endParaRPr>
          </a:p>
          <a:p>
            <a:pPr indent="-381000" lvl="0" marL="457200" rtl="0" algn="l">
              <a:spcBef>
                <a:spcPts val="1000"/>
              </a:spcBef>
              <a:spcAft>
                <a:spcPts val="0"/>
              </a:spcAft>
              <a:buClr>
                <a:schemeClr val="accent5"/>
              </a:buClr>
              <a:buSzPts val="2400"/>
              <a:buChar char="▰"/>
            </a:pPr>
            <a:r>
              <a:rPr lang="en">
                <a:solidFill>
                  <a:srgbClr val="000000"/>
                </a:solidFill>
              </a:rPr>
              <a:t>The encoding technique used was </a:t>
            </a:r>
            <a:r>
              <a:rPr b="1" lang="en">
                <a:solidFill>
                  <a:srgbClr val="6AA84F"/>
                </a:solidFill>
                <a:latin typeface="Roboto Condensed"/>
                <a:ea typeface="Roboto Condensed"/>
                <a:cs typeface="Roboto Condensed"/>
                <a:sym typeface="Roboto Condensed"/>
              </a:rPr>
              <a:t>one-hot</a:t>
            </a:r>
            <a:endParaRPr b="1">
              <a:solidFill>
                <a:srgbClr val="6AA84F"/>
              </a:solidFill>
              <a:latin typeface="Roboto Condensed"/>
              <a:ea typeface="Roboto Condensed"/>
              <a:cs typeface="Roboto Condensed"/>
              <a:sym typeface="Roboto Condensed"/>
            </a:endParaRPr>
          </a:p>
          <a:p>
            <a:pPr indent="-381000" lvl="0" marL="457200" rtl="0" algn="l">
              <a:spcBef>
                <a:spcPts val="1000"/>
              </a:spcBef>
              <a:spcAft>
                <a:spcPts val="0"/>
              </a:spcAft>
              <a:buClr>
                <a:schemeClr val="accent5"/>
              </a:buClr>
              <a:buSzPts val="2400"/>
              <a:buChar char="▰"/>
            </a:pPr>
            <a:r>
              <a:rPr lang="en">
                <a:solidFill>
                  <a:srgbClr val="000000"/>
                </a:solidFill>
              </a:rPr>
              <a:t>Encoding these variables resulted in </a:t>
            </a:r>
            <a:r>
              <a:rPr b="1" lang="en">
                <a:solidFill>
                  <a:srgbClr val="6AA84F"/>
                </a:solidFill>
                <a:latin typeface="Roboto Condensed"/>
                <a:ea typeface="Roboto Condensed"/>
                <a:cs typeface="Roboto Condensed"/>
                <a:sym typeface="Roboto Condensed"/>
              </a:rPr>
              <a:t>45 columns</a:t>
            </a:r>
            <a:endParaRPr b="1">
              <a:solidFill>
                <a:srgbClr val="6AA84F"/>
              </a:solidFill>
              <a:latin typeface="Roboto Condensed"/>
              <a:ea typeface="Roboto Condensed"/>
              <a:cs typeface="Roboto Condensed"/>
              <a:sym typeface="Roboto Condensed"/>
            </a:endParaRPr>
          </a:p>
          <a:p>
            <a:pPr indent="-381000" lvl="0" marL="457200" rtl="0" algn="l">
              <a:spcBef>
                <a:spcPts val="1000"/>
              </a:spcBef>
              <a:spcAft>
                <a:spcPts val="0"/>
              </a:spcAft>
              <a:buClr>
                <a:schemeClr val="accent5"/>
              </a:buClr>
              <a:buSzPts val="2400"/>
              <a:buChar char="▰"/>
            </a:pPr>
            <a:r>
              <a:rPr lang="en">
                <a:solidFill>
                  <a:srgbClr val="000000"/>
                </a:solidFill>
              </a:rPr>
              <a:t>The new fully encoded data resulted in </a:t>
            </a:r>
            <a:r>
              <a:rPr b="1" lang="en">
                <a:solidFill>
                  <a:srgbClr val="6AA84F"/>
                </a:solidFill>
                <a:latin typeface="Roboto Condensed"/>
                <a:ea typeface="Roboto Condensed"/>
                <a:cs typeface="Roboto Condensed"/>
                <a:sym typeface="Roboto Condensed"/>
              </a:rPr>
              <a:t>61 columns</a:t>
            </a:r>
            <a:r>
              <a:rPr lang="en">
                <a:solidFill>
                  <a:srgbClr val="000000"/>
                </a:solidFill>
              </a:rPr>
              <a:t>   </a:t>
            </a:r>
            <a:endParaRPr>
              <a:solidFill>
                <a:srgbClr val="FF0000"/>
              </a:solidFill>
            </a:endParaRPr>
          </a:p>
          <a:p>
            <a:pPr indent="0" lvl="0" marL="0" rtl="0" algn="l">
              <a:spcBef>
                <a:spcPts val="1000"/>
              </a:spcBef>
              <a:spcAft>
                <a:spcPts val="1000"/>
              </a:spcAft>
              <a:buNone/>
            </a:pPr>
            <a:r>
              <a:t/>
            </a:r>
            <a:endParaRPr>
              <a:solidFill>
                <a:srgbClr val="FF0000"/>
              </a:solidFill>
            </a:endParaRPr>
          </a:p>
        </p:txBody>
      </p:sp>
      <p:sp>
        <p:nvSpPr>
          <p:cNvPr id="424" name="Google Shape;424;p33"/>
          <p:cNvSpPr txBox="1"/>
          <p:nvPr>
            <p:ph idx="12" type="sldNum"/>
          </p:nvPr>
        </p:nvSpPr>
        <p:spPr>
          <a:xfrm>
            <a:off x="7618000" y="4636500"/>
            <a:ext cx="1487400" cy="315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pSp>
        <p:nvGrpSpPr>
          <p:cNvPr id="425" name="Google Shape;425;p33"/>
          <p:cNvGrpSpPr/>
          <p:nvPr/>
        </p:nvGrpSpPr>
        <p:grpSpPr>
          <a:xfrm>
            <a:off x="282216" y="590918"/>
            <a:ext cx="369505" cy="369505"/>
            <a:chOff x="2594050" y="1631825"/>
            <a:chExt cx="439625" cy="439625"/>
          </a:xfrm>
        </p:grpSpPr>
        <p:sp>
          <p:nvSpPr>
            <p:cNvPr id="426" name="Google Shape;426;p33"/>
            <p:cNvSpPr/>
            <p:nvPr/>
          </p:nvSpPr>
          <p:spPr>
            <a:xfrm>
              <a:off x="2594050" y="1883300"/>
              <a:ext cx="188175" cy="188150"/>
            </a:xfrm>
            <a:custGeom>
              <a:rect b="b" l="l" r="r" t="t"/>
              <a:pathLst>
                <a:path extrusionOk="0" fill="none" h="7526" w="7527">
                  <a:moveTo>
                    <a:pt x="5992" y="0"/>
                  </a:moveTo>
                  <a:lnTo>
                    <a:pt x="537" y="6430"/>
                  </a:lnTo>
                  <a:lnTo>
                    <a:pt x="1" y="7526"/>
                  </a:lnTo>
                  <a:lnTo>
                    <a:pt x="1097" y="6990"/>
                  </a:lnTo>
                  <a:lnTo>
                    <a:pt x="7526" y="1534"/>
                  </a:lnTo>
                  <a:lnTo>
                    <a:pt x="5992" y="0"/>
                  </a:lnTo>
                  <a:close/>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33"/>
            <p:cNvSpPr/>
            <p:nvPr/>
          </p:nvSpPr>
          <p:spPr>
            <a:xfrm>
              <a:off x="2857700" y="1631825"/>
              <a:ext cx="175975" cy="176000"/>
            </a:xfrm>
            <a:custGeom>
              <a:rect b="b" l="l" r="r" t="t"/>
              <a:pathLst>
                <a:path extrusionOk="0" fill="none" h="7040" w="7039">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33"/>
            <p:cNvSpPr/>
            <p:nvPr/>
          </p:nvSpPr>
          <p:spPr>
            <a:xfrm>
              <a:off x="2662850" y="1699400"/>
              <a:ext cx="303250" cy="303250"/>
            </a:xfrm>
            <a:custGeom>
              <a:rect b="b" l="l" r="r" t="t"/>
              <a:pathLst>
                <a:path extrusionOk="0" fill="none" h="12130" w="1213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33"/>
            <p:cNvSpPr/>
            <p:nvPr/>
          </p:nvSpPr>
          <p:spPr>
            <a:xfrm>
              <a:off x="2801675" y="1740825"/>
              <a:ext cx="49950" cy="49950"/>
            </a:xfrm>
            <a:custGeom>
              <a:rect b="b" l="l" r="r" t="t"/>
              <a:pathLst>
                <a:path extrusionOk="0" fill="none" h="1998" w="1998">
                  <a:moveTo>
                    <a:pt x="1" y="1997"/>
                  </a:moveTo>
                  <a:lnTo>
                    <a:pt x="1998" y="0"/>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sp>
        <p:nvSpPr>
          <p:cNvPr id="434" name="Google Shape;434;p34"/>
          <p:cNvSpPr txBox="1"/>
          <p:nvPr>
            <p:ph type="title"/>
          </p:nvPr>
        </p:nvSpPr>
        <p:spPr>
          <a:xfrm>
            <a:off x="814275" y="392575"/>
            <a:ext cx="5492400" cy="766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ENCODING CATEGORICAL DATA</a:t>
            </a:r>
            <a:endParaRPr/>
          </a:p>
        </p:txBody>
      </p:sp>
      <p:sp>
        <p:nvSpPr>
          <p:cNvPr id="435" name="Google Shape;435;p34"/>
          <p:cNvSpPr txBox="1"/>
          <p:nvPr>
            <p:ph idx="1" type="body"/>
          </p:nvPr>
        </p:nvSpPr>
        <p:spPr>
          <a:xfrm>
            <a:off x="52275" y="1327350"/>
            <a:ext cx="6132600" cy="38160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Clr>
                <a:schemeClr val="accent5"/>
              </a:buClr>
              <a:buSzPts val="2400"/>
              <a:buChar char="▰"/>
            </a:pPr>
            <a:r>
              <a:rPr lang="en">
                <a:solidFill>
                  <a:srgbClr val="000000"/>
                </a:solidFill>
              </a:rPr>
              <a:t>Below is code &amp; the resulting table</a:t>
            </a:r>
            <a:endParaRPr>
              <a:solidFill>
                <a:srgbClr val="FF0000"/>
              </a:solidFill>
            </a:endParaRPr>
          </a:p>
          <a:p>
            <a:pPr indent="0" lvl="0" marL="0" rtl="0" algn="l">
              <a:lnSpc>
                <a:spcPct val="135714"/>
              </a:lnSpc>
              <a:spcBef>
                <a:spcPts val="1000"/>
              </a:spcBef>
              <a:spcAft>
                <a:spcPts val="0"/>
              </a:spcAft>
              <a:buNone/>
            </a:pPr>
            <a:r>
              <a:rPr lang="en" sz="800">
                <a:solidFill>
                  <a:srgbClr val="008000"/>
                </a:solidFill>
                <a:highlight>
                  <a:srgbClr val="FFFFFE"/>
                </a:highlight>
                <a:latin typeface="Courier New"/>
                <a:ea typeface="Courier New"/>
                <a:cs typeface="Courier New"/>
                <a:sym typeface="Courier New"/>
              </a:rPr>
              <a:t># Separating the data into numeric and categorical data</a:t>
            </a:r>
            <a:r>
              <a:rPr lang="en" sz="800">
                <a:solidFill>
                  <a:srgbClr val="000000"/>
                </a:solidFill>
                <a:highlight>
                  <a:srgbClr val="FFFFFE"/>
                </a:highlight>
                <a:latin typeface="Courier New"/>
                <a:ea typeface="Courier New"/>
                <a:cs typeface="Courier New"/>
                <a:sym typeface="Courier New"/>
              </a:rPr>
              <a:t> </a:t>
            </a:r>
            <a:endParaRPr sz="800">
              <a:solidFill>
                <a:srgbClr val="000000"/>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800">
                <a:solidFill>
                  <a:srgbClr val="000000"/>
                </a:solidFill>
                <a:highlight>
                  <a:srgbClr val="FFFFFE"/>
                </a:highlight>
                <a:latin typeface="Courier New"/>
                <a:ea typeface="Courier New"/>
                <a:cs typeface="Courier New"/>
                <a:sym typeface="Courier New"/>
              </a:rPr>
              <a:t>df_student_cat = df_student_clean.select_dtypes(include=[</a:t>
            </a:r>
            <a:r>
              <a:rPr lang="en" sz="800">
                <a:solidFill>
                  <a:srgbClr val="267F99"/>
                </a:solidFill>
                <a:highlight>
                  <a:srgbClr val="FFFFFE"/>
                </a:highlight>
                <a:latin typeface="Courier New"/>
                <a:ea typeface="Courier New"/>
                <a:cs typeface="Courier New"/>
                <a:sym typeface="Courier New"/>
              </a:rPr>
              <a:t>object</a:t>
            </a:r>
            <a:r>
              <a:rPr lang="en" sz="800">
                <a:solidFill>
                  <a:srgbClr val="000000"/>
                </a:solidFill>
                <a:highlight>
                  <a:srgbClr val="FFFFFE"/>
                </a:highlight>
                <a:latin typeface="Courier New"/>
                <a:ea typeface="Courier New"/>
                <a:cs typeface="Courier New"/>
                <a:sym typeface="Courier New"/>
              </a:rPr>
              <a:t>])</a:t>
            </a:r>
            <a:endParaRPr sz="800">
              <a:solidFill>
                <a:srgbClr val="000000"/>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800">
                <a:solidFill>
                  <a:srgbClr val="000000"/>
                </a:solidFill>
                <a:highlight>
                  <a:srgbClr val="FFFFFE"/>
                </a:highlight>
                <a:latin typeface="Courier New"/>
                <a:ea typeface="Courier New"/>
                <a:cs typeface="Courier New"/>
                <a:sym typeface="Courier New"/>
              </a:rPr>
              <a:t>df_student_num = df_student_clean.select_dtypes(include=[</a:t>
            </a:r>
            <a:r>
              <a:rPr lang="en" sz="800">
                <a:solidFill>
                  <a:srgbClr val="267F99"/>
                </a:solidFill>
                <a:highlight>
                  <a:srgbClr val="FFFFFE"/>
                </a:highlight>
                <a:latin typeface="Courier New"/>
                <a:ea typeface="Courier New"/>
                <a:cs typeface="Courier New"/>
                <a:sym typeface="Courier New"/>
              </a:rPr>
              <a:t>int</a:t>
            </a:r>
            <a:r>
              <a:rPr lang="en" sz="800">
                <a:solidFill>
                  <a:srgbClr val="000000"/>
                </a:solidFill>
                <a:highlight>
                  <a:srgbClr val="FFFFFE"/>
                </a:highlight>
                <a:latin typeface="Courier New"/>
                <a:ea typeface="Courier New"/>
                <a:cs typeface="Courier New"/>
                <a:sym typeface="Courier New"/>
              </a:rPr>
              <a:t>])</a:t>
            </a:r>
            <a:endParaRPr sz="800">
              <a:solidFill>
                <a:srgbClr val="008000"/>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800">
              <a:solidFill>
                <a:srgbClr val="000000"/>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800">
                <a:solidFill>
                  <a:srgbClr val="008000"/>
                </a:solidFill>
                <a:highlight>
                  <a:srgbClr val="FFFFFE"/>
                </a:highlight>
                <a:latin typeface="Courier New"/>
                <a:ea typeface="Courier New"/>
                <a:cs typeface="Courier New"/>
                <a:sym typeface="Courier New"/>
              </a:rPr>
              <a:t># creating column names for OneHot Encoder</a:t>
            </a:r>
            <a:endParaRPr sz="800">
              <a:solidFill>
                <a:srgbClr val="008000"/>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800">
                <a:solidFill>
                  <a:srgbClr val="000000"/>
                </a:solidFill>
                <a:highlight>
                  <a:srgbClr val="FFFFFE"/>
                </a:highlight>
                <a:latin typeface="Courier New"/>
                <a:ea typeface="Courier New"/>
                <a:cs typeface="Courier New"/>
                <a:sym typeface="Courier New"/>
              </a:rPr>
              <a:t>cat_col_names = []</a:t>
            </a:r>
            <a:endParaRPr sz="800">
              <a:solidFill>
                <a:srgbClr val="000000"/>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800">
                <a:solidFill>
                  <a:srgbClr val="AF00DB"/>
                </a:solidFill>
                <a:highlight>
                  <a:srgbClr val="FFFFFE"/>
                </a:highlight>
                <a:latin typeface="Courier New"/>
                <a:ea typeface="Courier New"/>
                <a:cs typeface="Courier New"/>
                <a:sym typeface="Courier New"/>
              </a:rPr>
              <a:t>for</a:t>
            </a:r>
            <a:r>
              <a:rPr lang="en" sz="800">
                <a:solidFill>
                  <a:srgbClr val="000000"/>
                </a:solidFill>
                <a:highlight>
                  <a:srgbClr val="FFFFFE"/>
                </a:highlight>
                <a:latin typeface="Courier New"/>
                <a:ea typeface="Courier New"/>
                <a:cs typeface="Courier New"/>
                <a:sym typeface="Courier New"/>
              </a:rPr>
              <a:t> k, v </a:t>
            </a:r>
            <a:r>
              <a:rPr lang="en" sz="800">
                <a:solidFill>
                  <a:srgbClr val="0000FF"/>
                </a:solidFill>
                <a:highlight>
                  <a:srgbClr val="FFFFFE"/>
                </a:highlight>
                <a:latin typeface="Courier New"/>
                <a:ea typeface="Courier New"/>
                <a:cs typeface="Courier New"/>
                <a:sym typeface="Courier New"/>
              </a:rPr>
              <a:t>in</a:t>
            </a:r>
            <a:r>
              <a:rPr lang="en" sz="800">
                <a:solidFill>
                  <a:srgbClr val="000000"/>
                </a:solidFill>
                <a:highlight>
                  <a:srgbClr val="FFFFFE"/>
                </a:highlight>
                <a:latin typeface="Courier New"/>
                <a:ea typeface="Courier New"/>
                <a:cs typeface="Courier New"/>
                <a:sym typeface="Courier New"/>
              </a:rPr>
              <a:t> col_unique_vals.items():</a:t>
            </a:r>
            <a:endParaRPr sz="800">
              <a:solidFill>
                <a:srgbClr val="000000"/>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800">
                <a:solidFill>
                  <a:srgbClr val="000000"/>
                </a:solidFill>
                <a:highlight>
                  <a:srgbClr val="FFFFFE"/>
                </a:highlight>
                <a:latin typeface="Courier New"/>
                <a:ea typeface="Courier New"/>
                <a:cs typeface="Courier New"/>
                <a:sym typeface="Courier New"/>
              </a:rPr>
              <a:t>  cat_col_names.extend([</a:t>
            </a:r>
            <a:r>
              <a:rPr lang="en" sz="800">
                <a:solidFill>
                  <a:srgbClr val="0000FF"/>
                </a:solidFill>
                <a:highlight>
                  <a:srgbClr val="FFFFFE"/>
                </a:highlight>
                <a:latin typeface="Courier New"/>
                <a:ea typeface="Courier New"/>
                <a:cs typeface="Courier New"/>
                <a:sym typeface="Courier New"/>
              </a:rPr>
              <a:t>f</a:t>
            </a:r>
            <a:r>
              <a:rPr lang="en" sz="800">
                <a:solidFill>
                  <a:srgbClr val="A31515"/>
                </a:solidFill>
                <a:highlight>
                  <a:srgbClr val="FFFFFE"/>
                </a:highlight>
                <a:latin typeface="Courier New"/>
                <a:ea typeface="Courier New"/>
                <a:cs typeface="Courier New"/>
                <a:sym typeface="Courier New"/>
              </a:rPr>
              <a:t>"</a:t>
            </a:r>
            <a:r>
              <a:rPr lang="en" sz="800">
                <a:solidFill>
                  <a:srgbClr val="000000"/>
                </a:solidFill>
                <a:highlight>
                  <a:srgbClr val="FFFFFE"/>
                </a:highlight>
                <a:latin typeface="Courier New"/>
                <a:ea typeface="Courier New"/>
                <a:cs typeface="Courier New"/>
                <a:sym typeface="Courier New"/>
              </a:rPr>
              <a:t>{k}</a:t>
            </a:r>
            <a:r>
              <a:rPr lang="en" sz="800">
                <a:solidFill>
                  <a:srgbClr val="A31515"/>
                </a:solidFill>
                <a:highlight>
                  <a:srgbClr val="FFFFFE"/>
                </a:highlight>
                <a:latin typeface="Courier New"/>
                <a:ea typeface="Courier New"/>
                <a:cs typeface="Courier New"/>
                <a:sym typeface="Courier New"/>
              </a:rPr>
              <a:t>_</a:t>
            </a:r>
            <a:r>
              <a:rPr lang="en" sz="800">
                <a:solidFill>
                  <a:srgbClr val="000000"/>
                </a:solidFill>
                <a:highlight>
                  <a:srgbClr val="FFFFFE"/>
                </a:highlight>
                <a:latin typeface="Courier New"/>
                <a:ea typeface="Courier New"/>
                <a:cs typeface="Courier New"/>
                <a:sym typeface="Courier New"/>
              </a:rPr>
              <a:t>{val}</a:t>
            </a:r>
            <a:r>
              <a:rPr lang="en" sz="800">
                <a:solidFill>
                  <a:srgbClr val="A31515"/>
                </a:solidFill>
                <a:highlight>
                  <a:srgbClr val="FFFFFE"/>
                </a:highlight>
                <a:latin typeface="Courier New"/>
                <a:ea typeface="Courier New"/>
                <a:cs typeface="Courier New"/>
                <a:sym typeface="Courier New"/>
              </a:rPr>
              <a:t>"</a:t>
            </a:r>
            <a:r>
              <a:rPr lang="en" sz="800">
                <a:solidFill>
                  <a:srgbClr val="000000"/>
                </a:solidFill>
                <a:highlight>
                  <a:srgbClr val="FFFFFE"/>
                </a:highlight>
                <a:latin typeface="Courier New"/>
                <a:ea typeface="Courier New"/>
                <a:cs typeface="Courier New"/>
                <a:sym typeface="Courier New"/>
              </a:rPr>
              <a:t> </a:t>
            </a:r>
            <a:r>
              <a:rPr lang="en" sz="800">
                <a:solidFill>
                  <a:srgbClr val="AF00DB"/>
                </a:solidFill>
                <a:highlight>
                  <a:srgbClr val="FFFFFE"/>
                </a:highlight>
                <a:latin typeface="Courier New"/>
                <a:ea typeface="Courier New"/>
                <a:cs typeface="Courier New"/>
                <a:sym typeface="Courier New"/>
              </a:rPr>
              <a:t>for</a:t>
            </a:r>
            <a:r>
              <a:rPr lang="en" sz="800">
                <a:solidFill>
                  <a:srgbClr val="000000"/>
                </a:solidFill>
                <a:highlight>
                  <a:srgbClr val="FFFFFE"/>
                </a:highlight>
                <a:latin typeface="Courier New"/>
                <a:ea typeface="Courier New"/>
                <a:cs typeface="Courier New"/>
                <a:sym typeface="Courier New"/>
              </a:rPr>
              <a:t> val </a:t>
            </a:r>
            <a:r>
              <a:rPr lang="en" sz="800">
                <a:solidFill>
                  <a:srgbClr val="0000FF"/>
                </a:solidFill>
                <a:highlight>
                  <a:srgbClr val="FFFFFE"/>
                </a:highlight>
                <a:latin typeface="Courier New"/>
                <a:ea typeface="Courier New"/>
                <a:cs typeface="Courier New"/>
                <a:sym typeface="Courier New"/>
              </a:rPr>
              <a:t>in</a:t>
            </a:r>
            <a:r>
              <a:rPr lang="en" sz="800">
                <a:solidFill>
                  <a:srgbClr val="000000"/>
                </a:solidFill>
                <a:highlight>
                  <a:srgbClr val="FFFFFE"/>
                </a:highlight>
                <a:latin typeface="Courier New"/>
                <a:ea typeface="Courier New"/>
                <a:cs typeface="Courier New"/>
                <a:sym typeface="Courier New"/>
              </a:rPr>
              <a:t> v])</a:t>
            </a:r>
            <a:endParaRPr sz="800">
              <a:solidFill>
                <a:srgbClr val="000000"/>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800">
              <a:solidFill>
                <a:srgbClr val="000000"/>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800">
                <a:solidFill>
                  <a:srgbClr val="008000"/>
                </a:solidFill>
                <a:highlight>
                  <a:srgbClr val="FFFFFE"/>
                </a:highlight>
                <a:latin typeface="Courier New"/>
                <a:ea typeface="Courier New"/>
                <a:cs typeface="Courier New"/>
                <a:sym typeface="Courier New"/>
              </a:rPr>
              <a:t>### One Hot Encoder</a:t>
            </a:r>
            <a:endParaRPr sz="800">
              <a:solidFill>
                <a:srgbClr val="008000"/>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800">
                <a:solidFill>
                  <a:srgbClr val="000000"/>
                </a:solidFill>
                <a:highlight>
                  <a:srgbClr val="FFFFFE"/>
                </a:highlight>
                <a:latin typeface="Courier New"/>
                <a:ea typeface="Courier New"/>
                <a:cs typeface="Courier New"/>
                <a:sym typeface="Courier New"/>
              </a:rPr>
              <a:t>enc = preprocessing.OneHotEncoder()</a:t>
            </a:r>
            <a:endParaRPr sz="800">
              <a:solidFill>
                <a:srgbClr val="000000"/>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800">
                <a:solidFill>
                  <a:srgbClr val="000000"/>
                </a:solidFill>
                <a:highlight>
                  <a:srgbClr val="FFFFFE"/>
                </a:highlight>
                <a:latin typeface="Courier New"/>
                <a:ea typeface="Courier New"/>
                <a:cs typeface="Courier New"/>
                <a:sym typeface="Courier New"/>
              </a:rPr>
              <a:t>enc.fit(df_student_cat)</a:t>
            </a:r>
            <a:endParaRPr sz="800">
              <a:solidFill>
                <a:srgbClr val="000000"/>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800">
                <a:solidFill>
                  <a:srgbClr val="000000"/>
                </a:solidFill>
                <a:highlight>
                  <a:srgbClr val="FFFFFE"/>
                </a:highlight>
                <a:latin typeface="Courier New"/>
                <a:ea typeface="Courier New"/>
                <a:cs typeface="Courier New"/>
                <a:sym typeface="Courier New"/>
              </a:rPr>
              <a:t>onehotlabels = enc.transform(df_student_cat).toarray()</a:t>
            </a:r>
            <a:endParaRPr sz="800">
              <a:solidFill>
                <a:srgbClr val="000000"/>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800">
              <a:solidFill>
                <a:srgbClr val="000000"/>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800">
                <a:solidFill>
                  <a:srgbClr val="008000"/>
                </a:solidFill>
                <a:highlight>
                  <a:srgbClr val="FFFFFE"/>
                </a:highlight>
                <a:latin typeface="Courier New"/>
                <a:ea typeface="Courier New"/>
                <a:cs typeface="Courier New"/>
                <a:sym typeface="Courier New"/>
              </a:rPr>
              <a:t># Create Dataframe</a:t>
            </a:r>
            <a:endParaRPr sz="800">
              <a:solidFill>
                <a:srgbClr val="008000"/>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800">
                <a:solidFill>
                  <a:srgbClr val="000000"/>
                </a:solidFill>
                <a:highlight>
                  <a:srgbClr val="FFFFFE"/>
                </a:highlight>
                <a:latin typeface="Courier New"/>
                <a:ea typeface="Courier New"/>
                <a:cs typeface="Courier New"/>
                <a:sym typeface="Courier New"/>
              </a:rPr>
              <a:t>df_onhot_cat = pd.DataFrame(onehotlabels, columns=cat_col_names)</a:t>
            </a:r>
            <a:endParaRPr sz="800">
              <a:solidFill>
                <a:srgbClr val="008000"/>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800">
              <a:solidFill>
                <a:srgbClr val="000000"/>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800">
                <a:solidFill>
                  <a:srgbClr val="008000"/>
                </a:solidFill>
                <a:highlight>
                  <a:srgbClr val="FFFFFE"/>
                </a:highlight>
                <a:latin typeface="Courier New"/>
                <a:ea typeface="Courier New"/>
                <a:cs typeface="Courier New"/>
                <a:sym typeface="Courier New"/>
              </a:rPr>
              <a:t># Integrate Datasets</a:t>
            </a:r>
            <a:endParaRPr sz="800">
              <a:solidFill>
                <a:srgbClr val="008000"/>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800">
                <a:solidFill>
                  <a:srgbClr val="000000"/>
                </a:solidFill>
                <a:highlight>
                  <a:srgbClr val="FFFFFE"/>
                </a:highlight>
                <a:latin typeface="Courier New"/>
                <a:ea typeface="Courier New"/>
                <a:cs typeface="Courier New"/>
                <a:sym typeface="Courier New"/>
              </a:rPr>
              <a:t>df_student_enc = pd.merge(df_onhot_cat, df_student_num, how=</a:t>
            </a:r>
            <a:r>
              <a:rPr lang="en" sz="800">
                <a:solidFill>
                  <a:srgbClr val="A31515"/>
                </a:solidFill>
                <a:highlight>
                  <a:srgbClr val="FFFFFE"/>
                </a:highlight>
                <a:latin typeface="Courier New"/>
                <a:ea typeface="Courier New"/>
                <a:cs typeface="Courier New"/>
                <a:sym typeface="Courier New"/>
              </a:rPr>
              <a:t>"inner"</a:t>
            </a:r>
            <a:r>
              <a:rPr lang="en" sz="800">
                <a:solidFill>
                  <a:srgbClr val="000000"/>
                </a:solidFill>
                <a:highlight>
                  <a:srgbClr val="FFFFFE"/>
                </a:highlight>
                <a:latin typeface="Courier New"/>
                <a:ea typeface="Courier New"/>
                <a:cs typeface="Courier New"/>
                <a:sym typeface="Courier New"/>
              </a:rPr>
              <a:t>, on=[df_onhot_cat.index])</a:t>
            </a:r>
            <a:endParaRPr sz="800">
              <a:solidFill>
                <a:srgbClr val="000000"/>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800">
                <a:solidFill>
                  <a:srgbClr val="000000"/>
                </a:solidFill>
                <a:highlight>
                  <a:srgbClr val="FFFFFE"/>
                </a:highlight>
                <a:latin typeface="Courier New"/>
                <a:ea typeface="Courier New"/>
                <a:cs typeface="Courier New"/>
                <a:sym typeface="Courier New"/>
              </a:rPr>
              <a:t>df_student_enc.drop(columns=[</a:t>
            </a:r>
            <a:r>
              <a:rPr lang="en" sz="800">
                <a:solidFill>
                  <a:srgbClr val="A31515"/>
                </a:solidFill>
                <a:highlight>
                  <a:srgbClr val="FFFFFE"/>
                </a:highlight>
                <a:latin typeface="Courier New"/>
                <a:ea typeface="Courier New"/>
                <a:cs typeface="Courier New"/>
                <a:sym typeface="Courier New"/>
              </a:rPr>
              <a:t>"key_0"</a:t>
            </a:r>
            <a:r>
              <a:rPr lang="en" sz="800">
                <a:solidFill>
                  <a:srgbClr val="000000"/>
                </a:solidFill>
                <a:highlight>
                  <a:srgbClr val="FFFFFE"/>
                </a:highlight>
                <a:latin typeface="Courier New"/>
                <a:ea typeface="Courier New"/>
                <a:cs typeface="Courier New"/>
                <a:sym typeface="Courier New"/>
              </a:rPr>
              <a:t>], inplace=</a:t>
            </a:r>
            <a:r>
              <a:rPr lang="en" sz="800">
                <a:solidFill>
                  <a:srgbClr val="0000FF"/>
                </a:solidFill>
                <a:highlight>
                  <a:srgbClr val="FFFFFE"/>
                </a:highlight>
                <a:latin typeface="Courier New"/>
                <a:ea typeface="Courier New"/>
                <a:cs typeface="Courier New"/>
                <a:sym typeface="Courier New"/>
              </a:rPr>
              <a:t>True</a:t>
            </a:r>
            <a:r>
              <a:rPr lang="en" sz="800">
                <a:solidFill>
                  <a:srgbClr val="000000"/>
                </a:solidFill>
                <a:highlight>
                  <a:srgbClr val="FFFFFE"/>
                </a:highlight>
                <a:latin typeface="Courier New"/>
                <a:ea typeface="Courier New"/>
                <a:cs typeface="Courier New"/>
                <a:sym typeface="Courier New"/>
              </a:rPr>
              <a:t>)</a:t>
            </a:r>
            <a:endParaRPr sz="800">
              <a:solidFill>
                <a:srgbClr val="000000"/>
              </a:solidFill>
              <a:highlight>
                <a:srgbClr val="FFFFFE"/>
              </a:highlight>
              <a:latin typeface="Courier New"/>
              <a:ea typeface="Courier New"/>
              <a:cs typeface="Courier New"/>
              <a:sym typeface="Courier New"/>
            </a:endParaRPr>
          </a:p>
          <a:p>
            <a:pPr indent="0" lvl="0" marL="0" rtl="0" algn="l">
              <a:spcBef>
                <a:spcPts val="0"/>
              </a:spcBef>
              <a:spcAft>
                <a:spcPts val="1000"/>
              </a:spcAft>
              <a:buNone/>
            </a:pPr>
            <a:r>
              <a:t/>
            </a:r>
            <a:endParaRPr>
              <a:solidFill>
                <a:srgbClr val="FF0000"/>
              </a:solidFill>
            </a:endParaRPr>
          </a:p>
        </p:txBody>
      </p:sp>
      <p:sp>
        <p:nvSpPr>
          <p:cNvPr id="436" name="Google Shape;436;p34"/>
          <p:cNvSpPr txBox="1"/>
          <p:nvPr>
            <p:ph idx="12" type="sldNum"/>
          </p:nvPr>
        </p:nvSpPr>
        <p:spPr>
          <a:xfrm>
            <a:off x="7618000" y="4636500"/>
            <a:ext cx="1487400" cy="315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pSp>
        <p:nvGrpSpPr>
          <p:cNvPr id="437" name="Google Shape;437;p34"/>
          <p:cNvGrpSpPr/>
          <p:nvPr/>
        </p:nvGrpSpPr>
        <p:grpSpPr>
          <a:xfrm>
            <a:off x="282216" y="590918"/>
            <a:ext cx="369505" cy="369505"/>
            <a:chOff x="2594050" y="1631825"/>
            <a:chExt cx="439625" cy="439625"/>
          </a:xfrm>
        </p:grpSpPr>
        <p:sp>
          <p:nvSpPr>
            <p:cNvPr id="438" name="Google Shape;438;p34"/>
            <p:cNvSpPr/>
            <p:nvPr/>
          </p:nvSpPr>
          <p:spPr>
            <a:xfrm>
              <a:off x="2594050" y="1883300"/>
              <a:ext cx="188175" cy="188150"/>
            </a:xfrm>
            <a:custGeom>
              <a:rect b="b" l="l" r="r" t="t"/>
              <a:pathLst>
                <a:path extrusionOk="0" fill="none" h="7526" w="7527">
                  <a:moveTo>
                    <a:pt x="5992" y="0"/>
                  </a:moveTo>
                  <a:lnTo>
                    <a:pt x="537" y="6430"/>
                  </a:lnTo>
                  <a:lnTo>
                    <a:pt x="1" y="7526"/>
                  </a:lnTo>
                  <a:lnTo>
                    <a:pt x="1097" y="6990"/>
                  </a:lnTo>
                  <a:lnTo>
                    <a:pt x="7526" y="1534"/>
                  </a:lnTo>
                  <a:lnTo>
                    <a:pt x="5992" y="0"/>
                  </a:lnTo>
                  <a:close/>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34"/>
            <p:cNvSpPr/>
            <p:nvPr/>
          </p:nvSpPr>
          <p:spPr>
            <a:xfrm>
              <a:off x="2857700" y="1631825"/>
              <a:ext cx="175975" cy="176000"/>
            </a:xfrm>
            <a:custGeom>
              <a:rect b="b" l="l" r="r" t="t"/>
              <a:pathLst>
                <a:path extrusionOk="0" fill="none" h="7040" w="7039">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34"/>
            <p:cNvSpPr/>
            <p:nvPr/>
          </p:nvSpPr>
          <p:spPr>
            <a:xfrm>
              <a:off x="2662850" y="1699400"/>
              <a:ext cx="303250" cy="303250"/>
            </a:xfrm>
            <a:custGeom>
              <a:rect b="b" l="l" r="r" t="t"/>
              <a:pathLst>
                <a:path extrusionOk="0" fill="none" h="12130" w="1213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34"/>
            <p:cNvSpPr/>
            <p:nvPr/>
          </p:nvSpPr>
          <p:spPr>
            <a:xfrm>
              <a:off x="2801675" y="1740825"/>
              <a:ext cx="49950" cy="49950"/>
            </a:xfrm>
            <a:custGeom>
              <a:rect b="b" l="l" r="r" t="t"/>
              <a:pathLst>
                <a:path extrusionOk="0" fill="none" h="1998" w="1998">
                  <a:moveTo>
                    <a:pt x="1" y="1997"/>
                  </a:moveTo>
                  <a:lnTo>
                    <a:pt x="1998" y="0"/>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442" name="Google Shape;442;p34"/>
          <p:cNvPicPr preferRelativeResize="0"/>
          <p:nvPr/>
        </p:nvPicPr>
        <p:blipFill>
          <a:blip r:embed="rId3">
            <a:alphaModFix/>
          </a:blip>
          <a:stretch>
            <a:fillRect/>
          </a:stretch>
        </p:blipFill>
        <p:spPr>
          <a:xfrm>
            <a:off x="4429900" y="1888825"/>
            <a:ext cx="4608099" cy="18091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sp>
        <p:nvSpPr>
          <p:cNvPr id="447" name="Google Shape;447;p35"/>
          <p:cNvSpPr txBox="1"/>
          <p:nvPr>
            <p:ph type="title"/>
          </p:nvPr>
        </p:nvSpPr>
        <p:spPr>
          <a:xfrm>
            <a:off x="814275" y="392575"/>
            <a:ext cx="5492400" cy="766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FEATURE SELECTION AND EXTRACTION</a:t>
            </a:r>
            <a:endParaRPr/>
          </a:p>
        </p:txBody>
      </p:sp>
      <p:sp>
        <p:nvSpPr>
          <p:cNvPr id="448" name="Google Shape;448;p35"/>
          <p:cNvSpPr txBox="1"/>
          <p:nvPr>
            <p:ph idx="1" type="body"/>
          </p:nvPr>
        </p:nvSpPr>
        <p:spPr>
          <a:xfrm>
            <a:off x="128475" y="1327350"/>
            <a:ext cx="4585500" cy="19341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Clr>
                <a:schemeClr val="accent5"/>
              </a:buClr>
              <a:buSzPts val="2400"/>
              <a:buChar char="▰"/>
            </a:pPr>
            <a:r>
              <a:rPr lang="en">
                <a:solidFill>
                  <a:srgbClr val="000000"/>
                </a:solidFill>
              </a:rPr>
              <a:t>Techniques used PCA, IDA, UFS</a:t>
            </a:r>
            <a:endParaRPr>
              <a:solidFill>
                <a:srgbClr val="000000"/>
              </a:solidFill>
            </a:endParaRPr>
          </a:p>
          <a:p>
            <a:pPr indent="0" lvl="0" marL="0" rtl="0" algn="l">
              <a:lnSpc>
                <a:spcPct val="135714"/>
              </a:lnSpc>
              <a:spcBef>
                <a:spcPts val="1000"/>
              </a:spcBef>
              <a:spcAft>
                <a:spcPts val="0"/>
              </a:spcAft>
              <a:buNone/>
            </a:pPr>
            <a:r>
              <a:rPr lang="en" sz="700">
                <a:solidFill>
                  <a:srgbClr val="008000"/>
                </a:solidFill>
                <a:highlight>
                  <a:srgbClr val="FFFFFE"/>
                </a:highlight>
                <a:latin typeface="Courier New"/>
                <a:ea typeface="Courier New"/>
                <a:cs typeface="Courier New"/>
                <a:sym typeface="Courier New"/>
              </a:rPr>
              <a:t># PCA-Transformed Data</a:t>
            </a:r>
            <a:endParaRPr sz="700">
              <a:solidFill>
                <a:srgbClr val="008000"/>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700">
                <a:solidFill>
                  <a:srgbClr val="000000"/>
                </a:solidFill>
                <a:highlight>
                  <a:srgbClr val="FFFFFE"/>
                </a:highlight>
                <a:latin typeface="Courier New"/>
                <a:ea typeface="Courier New"/>
                <a:cs typeface="Courier New"/>
                <a:sym typeface="Courier New"/>
              </a:rPr>
              <a:t>df_pca = feature_engineering(df_student_enc, n_features= </a:t>
            </a:r>
            <a:r>
              <a:rPr lang="en" sz="700">
                <a:solidFill>
                  <a:srgbClr val="09885A"/>
                </a:solidFill>
                <a:highlight>
                  <a:srgbClr val="FFFFFE"/>
                </a:highlight>
                <a:latin typeface="Courier New"/>
                <a:ea typeface="Courier New"/>
                <a:cs typeface="Courier New"/>
                <a:sym typeface="Courier New"/>
              </a:rPr>
              <a:t>20</a:t>
            </a:r>
            <a:r>
              <a:rPr lang="en" sz="700">
                <a:solidFill>
                  <a:srgbClr val="000000"/>
                </a:solidFill>
                <a:highlight>
                  <a:srgbClr val="FFFFFE"/>
                </a:highlight>
                <a:latin typeface="Courier New"/>
                <a:ea typeface="Courier New"/>
                <a:cs typeface="Courier New"/>
                <a:sym typeface="Courier New"/>
              </a:rPr>
              <a:t>, transform=</a:t>
            </a:r>
            <a:r>
              <a:rPr lang="en" sz="700">
                <a:solidFill>
                  <a:srgbClr val="A31515"/>
                </a:solidFill>
                <a:highlight>
                  <a:srgbClr val="FFFFFE"/>
                </a:highlight>
                <a:latin typeface="Courier New"/>
                <a:ea typeface="Courier New"/>
                <a:cs typeface="Courier New"/>
                <a:sym typeface="Courier New"/>
              </a:rPr>
              <a:t>'PCA'</a:t>
            </a:r>
            <a:r>
              <a:rPr lang="en" sz="700">
                <a:solidFill>
                  <a:srgbClr val="000000"/>
                </a:solidFill>
                <a:highlight>
                  <a:srgbClr val="FFFFFE"/>
                </a:highlight>
                <a:latin typeface="Courier New"/>
                <a:ea typeface="Courier New"/>
                <a:cs typeface="Courier New"/>
                <a:sym typeface="Courier New"/>
              </a:rPr>
              <a:t>, score_fn=f_regression, details=</a:t>
            </a:r>
            <a:r>
              <a:rPr lang="en" sz="700">
                <a:solidFill>
                  <a:srgbClr val="A31515"/>
                </a:solidFill>
                <a:highlight>
                  <a:srgbClr val="FFFFFE"/>
                </a:highlight>
                <a:latin typeface="Courier New"/>
                <a:ea typeface="Courier New"/>
                <a:cs typeface="Courier New"/>
                <a:sym typeface="Courier New"/>
              </a:rPr>
              <a:t>'no'</a:t>
            </a:r>
            <a:r>
              <a:rPr lang="en" sz="700">
                <a:solidFill>
                  <a:srgbClr val="000000"/>
                </a:solidFill>
                <a:highlight>
                  <a:srgbClr val="FFFFFE"/>
                </a:highlight>
                <a:latin typeface="Courier New"/>
                <a:ea typeface="Courier New"/>
                <a:cs typeface="Courier New"/>
                <a:sym typeface="Courier New"/>
              </a:rPr>
              <a:t>)</a:t>
            </a:r>
            <a:endParaRPr sz="700">
              <a:solidFill>
                <a:srgbClr val="000000"/>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700">
                <a:solidFill>
                  <a:srgbClr val="008000"/>
                </a:solidFill>
                <a:highlight>
                  <a:srgbClr val="FFFFFE"/>
                </a:highlight>
                <a:latin typeface="Courier New"/>
                <a:ea typeface="Courier New"/>
                <a:cs typeface="Courier New"/>
                <a:sym typeface="Courier New"/>
              </a:rPr>
              <a:t># ICA-Transformed Data</a:t>
            </a:r>
            <a:endParaRPr sz="700">
              <a:solidFill>
                <a:srgbClr val="008000"/>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700">
                <a:solidFill>
                  <a:srgbClr val="000000"/>
                </a:solidFill>
                <a:highlight>
                  <a:srgbClr val="FFFFFE"/>
                </a:highlight>
                <a:latin typeface="Courier New"/>
                <a:ea typeface="Courier New"/>
                <a:cs typeface="Courier New"/>
                <a:sym typeface="Courier New"/>
              </a:rPr>
              <a:t>df_ica = feature_engineering(df_student_enc, n_features= </a:t>
            </a:r>
            <a:r>
              <a:rPr lang="en" sz="700">
                <a:solidFill>
                  <a:srgbClr val="09885A"/>
                </a:solidFill>
                <a:highlight>
                  <a:srgbClr val="FFFFFE"/>
                </a:highlight>
                <a:latin typeface="Courier New"/>
                <a:ea typeface="Courier New"/>
                <a:cs typeface="Courier New"/>
                <a:sym typeface="Courier New"/>
              </a:rPr>
              <a:t>9</a:t>
            </a:r>
            <a:r>
              <a:rPr lang="en" sz="700">
                <a:solidFill>
                  <a:srgbClr val="000000"/>
                </a:solidFill>
                <a:highlight>
                  <a:srgbClr val="FFFFFE"/>
                </a:highlight>
                <a:latin typeface="Courier New"/>
                <a:ea typeface="Courier New"/>
                <a:cs typeface="Courier New"/>
                <a:sym typeface="Courier New"/>
              </a:rPr>
              <a:t>, transform=</a:t>
            </a:r>
            <a:r>
              <a:rPr lang="en" sz="700">
                <a:solidFill>
                  <a:srgbClr val="A31515"/>
                </a:solidFill>
                <a:highlight>
                  <a:srgbClr val="FFFFFE"/>
                </a:highlight>
                <a:latin typeface="Courier New"/>
                <a:ea typeface="Courier New"/>
                <a:cs typeface="Courier New"/>
                <a:sym typeface="Courier New"/>
              </a:rPr>
              <a:t>'ICA'</a:t>
            </a:r>
            <a:r>
              <a:rPr lang="en" sz="700">
                <a:solidFill>
                  <a:srgbClr val="000000"/>
                </a:solidFill>
                <a:highlight>
                  <a:srgbClr val="FFFFFE"/>
                </a:highlight>
                <a:latin typeface="Courier New"/>
                <a:ea typeface="Courier New"/>
                <a:cs typeface="Courier New"/>
                <a:sym typeface="Courier New"/>
              </a:rPr>
              <a:t>, score_fn=f_regression, details=</a:t>
            </a:r>
            <a:r>
              <a:rPr lang="en" sz="700">
                <a:solidFill>
                  <a:srgbClr val="A31515"/>
                </a:solidFill>
                <a:highlight>
                  <a:srgbClr val="FFFFFE"/>
                </a:highlight>
                <a:latin typeface="Courier New"/>
                <a:ea typeface="Courier New"/>
                <a:cs typeface="Courier New"/>
                <a:sym typeface="Courier New"/>
              </a:rPr>
              <a:t>'no'</a:t>
            </a:r>
            <a:r>
              <a:rPr lang="en" sz="700">
                <a:solidFill>
                  <a:srgbClr val="000000"/>
                </a:solidFill>
                <a:highlight>
                  <a:srgbClr val="FFFFFE"/>
                </a:highlight>
                <a:latin typeface="Courier New"/>
                <a:ea typeface="Courier New"/>
                <a:cs typeface="Courier New"/>
                <a:sym typeface="Courier New"/>
              </a:rPr>
              <a:t>)</a:t>
            </a:r>
            <a:endParaRPr sz="700">
              <a:solidFill>
                <a:srgbClr val="000000"/>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700">
                <a:solidFill>
                  <a:srgbClr val="008000"/>
                </a:solidFill>
                <a:highlight>
                  <a:srgbClr val="FFFFFE"/>
                </a:highlight>
                <a:latin typeface="Courier New"/>
                <a:ea typeface="Courier New"/>
                <a:cs typeface="Courier New"/>
                <a:sym typeface="Courier New"/>
              </a:rPr>
              <a:t># UFS Data</a:t>
            </a:r>
            <a:endParaRPr sz="700">
              <a:solidFill>
                <a:srgbClr val="008000"/>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700">
                <a:solidFill>
                  <a:srgbClr val="000000"/>
                </a:solidFill>
                <a:highlight>
                  <a:srgbClr val="FFFFFE"/>
                </a:highlight>
                <a:latin typeface="Courier New"/>
                <a:ea typeface="Courier New"/>
                <a:cs typeface="Courier New"/>
                <a:sym typeface="Courier New"/>
              </a:rPr>
              <a:t>df_ufs = feature_engineering(df_student_enc, n_features= </a:t>
            </a:r>
            <a:r>
              <a:rPr lang="en" sz="700">
                <a:solidFill>
                  <a:srgbClr val="09885A"/>
                </a:solidFill>
                <a:highlight>
                  <a:srgbClr val="FFFFFE"/>
                </a:highlight>
                <a:latin typeface="Courier New"/>
                <a:ea typeface="Courier New"/>
                <a:cs typeface="Courier New"/>
                <a:sym typeface="Courier New"/>
              </a:rPr>
              <a:t>6</a:t>
            </a:r>
            <a:r>
              <a:rPr lang="en" sz="700">
                <a:solidFill>
                  <a:srgbClr val="000000"/>
                </a:solidFill>
                <a:highlight>
                  <a:srgbClr val="FFFFFE"/>
                </a:highlight>
                <a:latin typeface="Courier New"/>
                <a:ea typeface="Courier New"/>
                <a:cs typeface="Courier New"/>
                <a:sym typeface="Courier New"/>
              </a:rPr>
              <a:t>, transform=</a:t>
            </a:r>
            <a:r>
              <a:rPr lang="en" sz="700">
                <a:solidFill>
                  <a:srgbClr val="A31515"/>
                </a:solidFill>
                <a:highlight>
                  <a:srgbClr val="FFFFFE"/>
                </a:highlight>
                <a:latin typeface="Courier New"/>
                <a:ea typeface="Courier New"/>
                <a:cs typeface="Courier New"/>
                <a:sym typeface="Courier New"/>
              </a:rPr>
              <a:t>'UFS'</a:t>
            </a:r>
            <a:r>
              <a:rPr lang="en" sz="700">
                <a:solidFill>
                  <a:srgbClr val="000000"/>
                </a:solidFill>
                <a:highlight>
                  <a:srgbClr val="FFFFFE"/>
                </a:highlight>
                <a:latin typeface="Courier New"/>
                <a:ea typeface="Courier New"/>
                <a:cs typeface="Courier New"/>
                <a:sym typeface="Courier New"/>
              </a:rPr>
              <a:t>, score_fn=f_regression, details=</a:t>
            </a:r>
            <a:r>
              <a:rPr lang="en" sz="700">
                <a:solidFill>
                  <a:srgbClr val="A31515"/>
                </a:solidFill>
                <a:highlight>
                  <a:srgbClr val="FFFFFE"/>
                </a:highlight>
                <a:latin typeface="Courier New"/>
                <a:ea typeface="Courier New"/>
                <a:cs typeface="Courier New"/>
                <a:sym typeface="Courier New"/>
              </a:rPr>
              <a:t>'no'</a:t>
            </a:r>
            <a:r>
              <a:rPr lang="en" sz="700">
                <a:solidFill>
                  <a:srgbClr val="000000"/>
                </a:solidFill>
                <a:highlight>
                  <a:srgbClr val="FFFFFE"/>
                </a:highlight>
                <a:latin typeface="Courier New"/>
                <a:ea typeface="Courier New"/>
                <a:cs typeface="Courier New"/>
                <a:sym typeface="Courier New"/>
              </a:rPr>
              <a:t>)</a:t>
            </a:r>
            <a:endParaRPr sz="700">
              <a:solidFill>
                <a:srgbClr val="000000"/>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700">
              <a:solidFill>
                <a:srgbClr val="000000"/>
              </a:solidFill>
              <a:highlight>
                <a:srgbClr val="FFFFFE"/>
              </a:highlight>
              <a:latin typeface="Courier New"/>
              <a:ea typeface="Courier New"/>
              <a:cs typeface="Courier New"/>
              <a:sym typeface="Courier New"/>
            </a:endParaRPr>
          </a:p>
          <a:p>
            <a:pPr indent="0" lvl="0" marL="0" rtl="0" algn="l">
              <a:spcBef>
                <a:spcPts val="0"/>
              </a:spcBef>
              <a:spcAft>
                <a:spcPts val="0"/>
              </a:spcAft>
              <a:buNone/>
            </a:pPr>
            <a:r>
              <a:rPr lang="en">
                <a:solidFill>
                  <a:srgbClr val="FF0000"/>
                </a:solidFill>
              </a:rPr>
              <a:t> </a:t>
            </a:r>
            <a:endParaRPr>
              <a:solidFill>
                <a:srgbClr val="FF0000"/>
              </a:solidFill>
            </a:endParaRPr>
          </a:p>
          <a:p>
            <a:pPr indent="0" lvl="0" marL="0" rtl="0" algn="l">
              <a:spcBef>
                <a:spcPts val="1000"/>
              </a:spcBef>
              <a:spcAft>
                <a:spcPts val="1000"/>
              </a:spcAft>
              <a:buNone/>
            </a:pPr>
            <a:r>
              <a:t/>
            </a:r>
            <a:endParaRPr>
              <a:solidFill>
                <a:srgbClr val="FF0000"/>
              </a:solidFill>
            </a:endParaRPr>
          </a:p>
        </p:txBody>
      </p:sp>
      <p:sp>
        <p:nvSpPr>
          <p:cNvPr id="449" name="Google Shape;449;p35"/>
          <p:cNvSpPr txBox="1"/>
          <p:nvPr>
            <p:ph idx="12" type="sldNum"/>
          </p:nvPr>
        </p:nvSpPr>
        <p:spPr>
          <a:xfrm>
            <a:off x="7618000" y="4636500"/>
            <a:ext cx="1487400" cy="315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pSp>
        <p:nvGrpSpPr>
          <p:cNvPr id="450" name="Google Shape;450;p35"/>
          <p:cNvGrpSpPr/>
          <p:nvPr/>
        </p:nvGrpSpPr>
        <p:grpSpPr>
          <a:xfrm>
            <a:off x="282216" y="590918"/>
            <a:ext cx="369505" cy="369505"/>
            <a:chOff x="2594050" y="1631825"/>
            <a:chExt cx="439625" cy="439625"/>
          </a:xfrm>
        </p:grpSpPr>
        <p:sp>
          <p:nvSpPr>
            <p:cNvPr id="451" name="Google Shape;451;p35"/>
            <p:cNvSpPr/>
            <p:nvPr/>
          </p:nvSpPr>
          <p:spPr>
            <a:xfrm>
              <a:off x="2594050" y="1883300"/>
              <a:ext cx="188175" cy="188150"/>
            </a:xfrm>
            <a:custGeom>
              <a:rect b="b" l="l" r="r" t="t"/>
              <a:pathLst>
                <a:path extrusionOk="0" fill="none" h="7526" w="7527">
                  <a:moveTo>
                    <a:pt x="5992" y="0"/>
                  </a:moveTo>
                  <a:lnTo>
                    <a:pt x="537" y="6430"/>
                  </a:lnTo>
                  <a:lnTo>
                    <a:pt x="1" y="7526"/>
                  </a:lnTo>
                  <a:lnTo>
                    <a:pt x="1097" y="6990"/>
                  </a:lnTo>
                  <a:lnTo>
                    <a:pt x="7526" y="1534"/>
                  </a:lnTo>
                  <a:lnTo>
                    <a:pt x="5992" y="0"/>
                  </a:lnTo>
                  <a:close/>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35"/>
            <p:cNvSpPr/>
            <p:nvPr/>
          </p:nvSpPr>
          <p:spPr>
            <a:xfrm>
              <a:off x="2857700" y="1631825"/>
              <a:ext cx="175975" cy="176000"/>
            </a:xfrm>
            <a:custGeom>
              <a:rect b="b" l="l" r="r" t="t"/>
              <a:pathLst>
                <a:path extrusionOk="0" fill="none" h="7040" w="7039">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35"/>
            <p:cNvSpPr/>
            <p:nvPr/>
          </p:nvSpPr>
          <p:spPr>
            <a:xfrm>
              <a:off x="2662850" y="1699400"/>
              <a:ext cx="303250" cy="303250"/>
            </a:xfrm>
            <a:custGeom>
              <a:rect b="b" l="l" r="r" t="t"/>
              <a:pathLst>
                <a:path extrusionOk="0" fill="none" h="12130" w="1213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35"/>
            <p:cNvSpPr/>
            <p:nvPr/>
          </p:nvSpPr>
          <p:spPr>
            <a:xfrm>
              <a:off x="2801675" y="1740825"/>
              <a:ext cx="49950" cy="49950"/>
            </a:xfrm>
            <a:custGeom>
              <a:rect b="b" l="l" r="r" t="t"/>
              <a:pathLst>
                <a:path extrusionOk="0" fill="none" h="1998" w="1998">
                  <a:moveTo>
                    <a:pt x="1" y="1997"/>
                  </a:moveTo>
                  <a:lnTo>
                    <a:pt x="1998" y="0"/>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5" name="Google Shape;455;p35"/>
          <p:cNvSpPr txBox="1"/>
          <p:nvPr/>
        </p:nvSpPr>
        <p:spPr>
          <a:xfrm>
            <a:off x="128475" y="3357850"/>
            <a:ext cx="3459000" cy="1800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700">
                <a:solidFill>
                  <a:srgbClr val="CC4125"/>
                </a:solidFill>
                <a:highlight>
                  <a:srgbClr val="FFFFFF"/>
                </a:highlight>
                <a:latin typeface="Courier New"/>
                <a:ea typeface="Courier New"/>
                <a:cs typeface="Courier New"/>
                <a:sym typeface="Courier New"/>
              </a:rPr>
              <a:t>PCA Data:</a:t>
            </a:r>
            <a:endParaRPr b="1" sz="700">
              <a:solidFill>
                <a:srgbClr val="CC4125"/>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700">
                <a:solidFill>
                  <a:srgbClr val="212121"/>
                </a:solidFill>
                <a:highlight>
                  <a:srgbClr val="FFFFFF"/>
                </a:highlight>
                <a:latin typeface="Courier New"/>
                <a:ea typeface="Courier New"/>
                <a:cs typeface="Courier New"/>
                <a:sym typeface="Courier New"/>
              </a:rPr>
              <a:t>      Component_1  Component_2  ...  Component_20  D_Variable</a:t>
            </a:r>
            <a:endParaRPr sz="700">
              <a:solidFill>
                <a:srgbClr val="21212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700">
                <a:solidFill>
                  <a:srgbClr val="212121"/>
                </a:solidFill>
                <a:highlight>
                  <a:srgbClr val="FFFFFF"/>
                </a:highlight>
                <a:latin typeface="Courier New"/>
                <a:ea typeface="Courier New"/>
                <a:cs typeface="Courier New"/>
                <a:sym typeface="Courier New"/>
              </a:rPr>
              <a:t>0       7.546786    -5.484705  ...     -0.180323         6.0</a:t>
            </a:r>
            <a:endParaRPr sz="700">
              <a:solidFill>
                <a:srgbClr val="21212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700">
                <a:solidFill>
                  <a:srgbClr val="212121"/>
                </a:solidFill>
                <a:highlight>
                  <a:srgbClr val="FFFFFF"/>
                </a:highlight>
                <a:latin typeface="Courier New"/>
                <a:ea typeface="Courier New"/>
                <a:cs typeface="Courier New"/>
                <a:sym typeface="Courier New"/>
              </a:rPr>
              <a:t>1       8.644846     1.306257  ...     -0.812115        10.0</a:t>
            </a:r>
            <a:endParaRPr sz="700">
              <a:solidFill>
                <a:srgbClr val="21212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700">
                <a:solidFill>
                  <a:srgbClr val="212121"/>
                </a:solidFill>
                <a:highlight>
                  <a:srgbClr val="FFFFFF"/>
                </a:highlight>
                <a:latin typeface="Courier New"/>
                <a:ea typeface="Courier New"/>
                <a:cs typeface="Courier New"/>
                <a:sym typeface="Courier New"/>
              </a:rPr>
              <a:t>2      -4.468663     1.406632  ...     -0.160714        15.0</a:t>
            </a:r>
            <a:endParaRPr sz="700">
              <a:solidFill>
                <a:srgbClr val="21212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700">
                <a:solidFill>
                  <a:srgbClr val="212121"/>
                </a:solidFill>
                <a:highlight>
                  <a:srgbClr val="FFFFFF"/>
                </a:highlight>
                <a:latin typeface="Courier New"/>
                <a:ea typeface="Courier New"/>
                <a:cs typeface="Courier New"/>
                <a:sym typeface="Courier New"/>
              </a:rPr>
              <a:t>3       4.096804    -2.762625  ...      0.055869        10.0</a:t>
            </a:r>
            <a:endParaRPr sz="700">
              <a:solidFill>
                <a:srgbClr val="21212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700">
                <a:solidFill>
                  <a:srgbClr val="212121"/>
                </a:solidFill>
                <a:highlight>
                  <a:srgbClr val="FFFFFF"/>
                </a:highlight>
                <a:latin typeface="Courier New"/>
                <a:ea typeface="Courier New"/>
                <a:cs typeface="Courier New"/>
                <a:sym typeface="Courier New"/>
              </a:rPr>
              <a:t>4      -0.088878     8.150904  ...      0.512379        15.0</a:t>
            </a:r>
            <a:endParaRPr sz="700">
              <a:solidFill>
                <a:srgbClr val="21212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700">
                <a:solidFill>
                  <a:srgbClr val="212121"/>
                </a:solidFill>
                <a:highlight>
                  <a:srgbClr val="FFFFFF"/>
                </a:highlight>
                <a:latin typeface="Courier New"/>
                <a:ea typeface="Courier New"/>
                <a:cs typeface="Courier New"/>
                <a:sym typeface="Courier New"/>
              </a:rPr>
              <a:t>..           ...          ...  ...           ...         ...</a:t>
            </a:r>
            <a:endParaRPr sz="700">
              <a:solidFill>
                <a:srgbClr val="21212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700">
                <a:solidFill>
                  <a:srgbClr val="212121"/>
                </a:solidFill>
                <a:highlight>
                  <a:srgbClr val="FFFFFF"/>
                </a:highlight>
                <a:latin typeface="Courier New"/>
                <a:ea typeface="Courier New"/>
                <a:cs typeface="Courier New"/>
                <a:sym typeface="Courier New"/>
              </a:rPr>
              <a:t>844     1.538688    -0.679121  ...     -1.061850        10.0</a:t>
            </a:r>
            <a:endParaRPr sz="700">
              <a:solidFill>
                <a:srgbClr val="21212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700">
                <a:solidFill>
                  <a:srgbClr val="212121"/>
                </a:solidFill>
                <a:highlight>
                  <a:srgbClr val="FFFFFF"/>
                </a:highlight>
                <a:latin typeface="Courier New"/>
                <a:ea typeface="Courier New"/>
                <a:cs typeface="Courier New"/>
                <a:sym typeface="Courier New"/>
              </a:rPr>
              <a:t>845    -3.539369     3.223805  ...     -0.605727        16.0</a:t>
            </a:r>
            <a:endParaRPr sz="700">
              <a:solidFill>
                <a:srgbClr val="21212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700">
                <a:solidFill>
                  <a:srgbClr val="212121"/>
                </a:solidFill>
                <a:highlight>
                  <a:srgbClr val="FFFFFF"/>
                </a:highlight>
                <a:latin typeface="Courier New"/>
                <a:ea typeface="Courier New"/>
                <a:cs typeface="Courier New"/>
                <a:sym typeface="Courier New"/>
              </a:rPr>
              <a:t>846     1.692863     1.565653  ...     -0.085670         9.0</a:t>
            </a:r>
            <a:endParaRPr sz="700">
              <a:solidFill>
                <a:srgbClr val="21212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700">
                <a:solidFill>
                  <a:srgbClr val="212121"/>
                </a:solidFill>
                <a:highlight>
                  <a:srgbClr val="FFFFFF"/>
                </a:highlight>
                <a:latin typeface="Courier New"/>
                <a:ea typeface="Courier New"/>
                <a:cs typeface="Courier New"/>
                <a:sym typeface="Courier New"/>
              </a:rPr>
              <a:t>847     3.632132     0.550594  ...     -1.258724        10.0</a:t>
            </a:r>
            <a:endParaRPr sz="700">
              <a:solidFill>
                <a:srgbClr val="21212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700">
                <a:solidFill>
                  <a:srgbClr val="212121"/>
                </a:solidFill>
                <a:highlight>
                  <a:srgbClr val="FFFFFF"/>
                </a:highlight>
                <a:latin typeface="Courier New"/>
                <a:ea typeface="Courier New"/>
                <a:cs typeface="Courier New"/>
                <a:sym typeface="Courier New"/>
              </a:rPr>
              <a:t>848     1.755790    -0.734443  ...     -0.746325        11.0</a:t>
            </a:r>
            <a:endParaRPr sz="700">
              <a:solidFill>
                <a:srgbClr val="21212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t/>
            </a:r>
            <a:endParaRPr sz="700">
              <a:solidFill>
                <a:srgbClr val="21212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700">
                <a:solidFill>
                  <a:srgbClr val="212121"/>
                </a:solidFill>
                <a:highlight>
                  <a:srgbClr val="FFFFFF"/>
                </a:highlight>
                <a:latin typeface="Courier New"/>
                <a:ea typeface="Courier New"/>
                <a:cs typeface="Courier New"/>
                <a:sym typeface="Courier New"/>
              </a:rPr>
              <a:t>[849 rows x 21 columns]</a:t>
            </a:r>
            <a:endParaRPr sz="700"/>
          </a:p>
        </p:txBody>
      </p:sp>
      <p:sp>
        <p:nvSpPr>
          <p:cNvPr id="456" name="Google Shape;456;p35"/>
          <p:cNvSpPr txBox="1"/>
          <p:nvPr/>
        </p:nvSpPr>
        <p:spPr>
          <a:xfrm>
            <a:off x="5272725" y="1384350"/>
            <a:ext cx="3496200" cy="1800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700">
                <a:solidFill>
                  <a:srgbClr val="CC4125"/>
                </a:solidFill>
                <a:highlight>
                  <a:srgbClr val="FFFFFF"/>
                </a:highlight>
                <a:latin typeface="Courier New"/>
                <a:ea typeface="Courier New"/>
                <a:cs typeface="Courier New"/>
                <a:sym typeface="Courier New"/>
              </a:rPr>
              <a:t>ICA Data:</a:t>
            </a:r>
            <a:endParaRPr b="1" sz="700">
              <a:solidFill>
                <a:srgbClr val="CC4125"/>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700">
                <a:solidFill>
                  <a:srgbClr val="212121"/>
                </a:solidFill>
                <a:highlight>
                  <a:srgbClr val="FFFFFF"/>
                </a:highlight>
                <a:latin typeface="Courier New"/>
                <a:ea typeface="Courier New"/>
                <a:cs typeface="Courier New"/>
                <a:sym typeface="Courier New"/>
              </a:rPr>
              <a:t>      Component_1  Component_2  ...  Component_9  D_Variable</a:t>
            </a:r>
            <a:endParaRPr sz="700">
              <a:solidFill>
                <a:srgbClr val="21212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700">
                <a:solidFill>
                  <a:srgbClr val="212121"/>
                </a:solidFill>
                <a:highlight>
                  <a:srgbClr val="FFFFFF"/>
                </a:highlight>
                <a:latin typeface="Courier New"/>
                <a:ea typeface="Courier New"/>
                <a:cs typeface="Courier New"/>
                <a:sym typeface="Courier New"/>
              </a:rPr>
              <a:t>0       0.016876     0.017656  ...    -0.022149         6.0</a:t>
            </a:r>
            <a:endParaRPr sz="700">
              <a:solidFill>
                <a:srgbClr val="21212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700">
                <a:solidFill>
                  <a:srgbClr val="212121"/>
                </a:solidFill>
                <a:highlight>
                  <a:srgbClr val="FFFFFF"/>
                </a:highlight>
                <a:latin typeface="Courier New"/>
                <a:ea typeface="Courier New"/>
                <a:cs typeface="Courier New"/>
                <a:sym typeface="Courier New"/>
              </a:rPr>
              <a:t>1       0.004380     0.049214  ...     0.034507        10.0</a:t>
            </a:r>
            <a:endParaRPr sz="700">
              <a:solidFill>
                <a:srgbClr val="21212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700">
                <a:solidFill>
                  <a:srgbClr val="212121"/>
                </a:solidFill>
                <a:highlight>
                  <a:srgbClr val="FFFFFF"/>
                </a:highlight>
                <a:latin typeface="Courier New"/>
                <a:ea typeface="Courier New"/>
                <a:cs typeface="Courier New"/>
                <a:sym typeface="Courier New"/>
              </a:rPr>
              <a:t>2      -0.034249    -0.045815  ...    -0.046143        15.0</a:t>
            </a:r>
            <a:endParaRPr sz="700">
              <a:solidFill>
                <a:srgbClr val="21212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700">
                <a:solidFill>
                  <a:srgbClr val="212121"/>
                </a:solidFill>
                <a:highlight>
                  <a:srgbClr val="FFFFFF"/>
                </a:highlight>
                <a:latin typeface="Courier New"/>
                <a:ea typeface="Courier New"/>
                <a:cs typeface="Courier New"/>
                <a:sym typeface="Courier New"/>
              </a:rPr>
              <a:t>3      -0.037654     0.009746  ...     0.046791        10.0</a:t>
            </a:r>
            <a:endParaRPr sz="700">
              <a:solidFill>
                <a:srgbClr val="21212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700">
                <a:solidFill>
                  <a:srgbClr val="212121"/>
                </a:solidFill>
                <a:highlight>
                  <a:srgbClr val="FFFFFF"/>
                </a:highlight>
                <a:latin typeface="Courier New"/>
                <a:ea typeface="Courier New"/>
                <a:cs typeface="Courier New"/>
                <a:sym typeface="Courier New"/>
              </a:rPr>
              <a:t>4      -0.045848     0.045706  ...     0.021414        15.0</a:t>
            </a:r>
            <a:endParaRPr sz="700">
              <a:solidFill>
                <a:srgbClr val="21212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700">
                <a:solidFill>
                  <a:srgbClr val="212121"/>
                </a:solidFill>
                <a:highlight>
                  <a:srgbClr val="FFFFFF"/>
                </a:highlight>
                <a:latin typeface="Courier New"/>
                <a:ea typeface="Courier New"/>
                <a:cs typeface="Courier New"/>
                <a:sym typeface="Courier New"/>
              </a:rPr>
              <a:t>..           ...          ...  ...          ...         ...</a:t>
            </a:r>
            <a:endParaRPr sz="700">
              <a:solidFill>
                <a:srgbClr val="21212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700">
                <a:solidFill>
                  <a:srgbClr val="212121"/>
                </a:solidFill>
                <a:highlight>
                  <a:srgbClr val="FFFFFF"/>
                </a:highlight>
                <a:latin typeface="Courier New"/>
                <a:ea typeface="Courier New"/>
                <a:cs typeface="Courier New"/>
                <a:sym typeface="Courier New"/>
              </a:rPr>
              <a:t>844    -0.024853    -0.015720  ...     0.008041        10.0</a:t>
            </a:r>
            <a:endParaRPr sz="700">
              <a:solidFill>
                <a:srgbClr val="21212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700">
                <a:solidFill>
                  <a:srgbClr val="212121"/>
                </a:solidFill>
                <a:highlight>
                  <a:srgbClr val="FFFFFF"/>
                </a:highlight>
                <a:latin typeface="Courier New"/>
                <a:ea typeface="Courier New"/>
                <a:cs typeface="Courier New"/>
                <a:sym typeface="Courier New"/>
              </a:rPr>
              <a:t>845     0.064450    -0.015103  ...     0.018679        16.0</a:t>
            </a:r>
            <a:endParaRPr sz="700">
              <a:solidFill>
                <a:srgbClr val="21212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700">
                <a:solidFill>
                  <a:srgbClr val="212121"/>
                </a:solidFill>
                <a:highlight>
                  <a:srgbClr val="FFFFFF"/>
                </a:highlight>
                <a:latin typeface="Courier New"/>
                <a:ea typeface="Courier New"/>
                <a:cs typeface="Courier New"/>
                <a:sym typeface="Courier New"/>
              </a:rPr>
              <a:t>846    -0.015520    -0.078823  ...     0.013697         9.0</a:t>
            </a:r>
            <a:endParaRPr sz="700">
              <a:solidFill>
                <a:srgbClr val="21212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700">
                <a:solidFill>
                  <a:srgbClr val="212121"/>
                </a:solidFill>
                <a:highlight>
                  <a:srgbClr val="FFFFFF"/>
                </a:highlight>
                <a:latin typeface="Courier New"/>
                <a:ea typeface="Courier New"/>
                <a:cs typeface="Courier New"/>
                <a:sym typeface="Courier New"/>
              </a:rPr>
              <a:t>847     0.037454     0.011481  ...     0.015913        10.0</a:t>
            </a:r>
            <a:endParaRPr sz="700">
              <a:solidFill>
                <a:srgbClr val="21212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700">
                <a:solidFill>
                  <a:srgbClr val="212121"/>
                </a:solidFill>
                <a:highlight>
                  <a:srgbClr val="FFFFFF"/>
                </a:highlight>
                <a:latin typeface="Courier New"/>
                <a:ea typeface="Courier New"/>
                <a:cs typeface="Courier New"/>
                <a:sym typeface="Courier New"/>
              </a:rPr>
              <a:t>848    -0.025681     0.004423  ...     0.026730        11.0</a:t>
            </a:r>
            <a:endParaRPr sz="700">
              <a:solidFill>
                <a:srgbClr val="21212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t/>
            </a:r>
            <a:endParaRPr sz="700">
              <a:solidFill>
                <a:srgbClr val="21212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700">
                <a:solidFill>
                  <a:srgbClr val="212121"/>
                </a:solidFill>
                <a:highlight>
                  <a:srgbClr val="FFFFFF"/>
                </a:highlight>
                <a:latin typeface="Courier New"/>
                <a:ea typeface="Courier New"/>
                <a:cs typeface="Courier New"/>
                <a:sym typeface="Courier New"/>
              </a:rPr>
              <a:t>[849 rows x 10 columns]</a:t>
            </a:r>
            <a:endParaRPr sz="700"/>
          </a:p>
        </p:txBody>
      </p:sp>
      <p:sp>
        <p:nvSpPr>
          <p:cNvPr id="457" name="Google Shape;457;p35"/>
          <p:cNvSpPr txBox="1"/>
          <p:nvPr/>
        </p:nvSpPr>
        <p:spPr>
          <a:xfrm>
            <a:off x="3694950" y="3352475"/>
            <a:ext cx="3675600" cy="1800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700">
                <a:solidFill>
                  <a:srgbClr val="CC4125"/>
                </a:solidFill>
                <a:highlight>
                  <a:srgbClr val="FFFFFF"/>
                </a:highlight>
                <a:latin typeface="Courier New"/>
                <a:ea typeface="Courier New"/>
                <a:cs typeface="Courier New"/>
                <a:sym typeface="Courier New"/>
              </a:rPr>
              <a:t>UFS Data:</a:t>
            </a:r>
            <a:endParaRPr b="1" sz="700">
              <a:solidFill>
                <a:srgbClr val="CC4125"/>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700">
                <a:solidFill>
                  <a:srgbClr val="212121"/>
                </a:solidFill>
                <a:highlight>
                  <a:srgbClr val="FFFFFF"/>
                </a:highlight>
                <a:latin typeface="Courier New"/>
                <a:ea typeface="Courier New"/>
                <a:cs typeface="Courier New"/>
                <a:sym typeface="Courier New"/>
              </a:rPr>
              <a:t>       G2   G1  failures  higher_yes  higher_no  Medu  D_Variable</a:t>
            </a:r>
            <a:endParaRPr sz="700">
              <a:solidFill>
                <a:srgbClr val="21212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700">
                <a:solidFill>
                  <a:srgbClr val="212121"/>
                </a:solidFill>
                <a:highlight>
                  <a:srgbClr val="FFFFFF"/>
                </a:highlight>
                <a:latin typeface="Courier New"/>
                <a:ea typeface="Courier New"/>
                <a:cs typeface="Courier New"/>
                <a:sym typeface="Courier New"/>
              </a:rPr>
              <a:t>0    0.0  1.0       1.0         0.0        5.0   5.0         6.0</a:t>
            </a:r>
            <a:endParaRPr sz="700">
              <a:solidFill>
                <a:srgbClr val="21212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700">
                <a:solidFill>
                  <a:srgbClr val="212121"/>
                </a:solidFill>
                <a:highlight>
                  <a:srgbClr val="FFFFFF"/>
                </a:highlight>
                <a:latin typeface="Courier New"/>
                <a:ea typeface="Courier New"/>
                <a:cs typeface="Courier New"/>
                <a:sym typeface="Courier New"/>
              </a:rPr>
              <a:t>1    0.0  1.0       1.0         3.0        7.0   8.0        10.0</a:t>
            </a:r>
            <a:endParaRPr sz="700">
              <a:solidFill>
                <a:srgbClr val="21212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700">
                <a:solidFill>
                  <a:srgbClr val="212121"/>
                </a:solidFill>
                <a:highlight>
                  <a:srgbClr val="FFFFFF"/>
                </a:highlight>
                <a:latin typeface="Courier New"/>
                <a:ea typeface="Courier New"/>
                <a:cs typeface="Courier New"/>
                <a:sym typeface="Courier New"/>
              </a:rPr>
              <a:t>2    0.0  1.0       4.0         0.0       15.0  14.0        15.0</a:t>
            </a:r>
            <a:endParaRPr sz="700">
              <a:solidFill>
                <a:srgbClr val="21212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700">
                <a:solidFill>
                  <a:srgbClr val="212121"/>
                </a:solidFill>
                <a:highlight>
                  <a:srgbClr val="FFFFFF"/>
                </a:highlight>
                <a:latin typeface="Courier New"/>
                <a:ea typeface="Courier New"/>
                <a:cs typeface="Courier New"/>
                <a:sym typeface="Courier New"/>
              </a:rPr>
              <a:t>3    0.0  1.0       3.0         0.0        6.0  10.0        10.0</a:t>
            </a:r>
            <a:endParaRPr sz="700">
              <a:solidFill>
                <a:srgbClr val="21212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700">
                <a:solidFill>
                  <a:srgbClr val="212121"/>
                </a:solidFill>
                <a:highlight>
                  <a:srgbClr val="FFFFFF"/>
                </a:highlight>
                <a:latin typeface="Courier New"/>
                <a:ea typeface="Courier New"/>
                <a:cs typeface="Courier New"/>
                <a:sym typeface="Courier New"/>
              </a:rPr>
              <a:t>4    0.0  1.0       4.0         0.0       15.0  15.0        15.0</a:t>
            </a:r>
            <a:endParaRPr sz="700">
              <a:solidFill>
                <a:srgbClr val="21212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700">
                <a:solidFill>
                  <a:srgbClr val="212121"/>
                </a:solidFill>
                <a:highlight>
                  <a:srgbClr val="FFFFFF"/>
                </a:highlight>
                <a:latin typeface="Courier New"/>
                <a:ea typeface="Courier New"/>
                <a:cs typeface="Courier New"/>
                <a:sym typeface="Courier New"/>
              </a:rPr>
              <a:t>..   ...  ...       ...         ...        ...   ...         ...</a:t>
            </a:r>
            <a:endParaRPr sz="700">
              <a:solidFill>
                <a:srgbClr val="21212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700">
                <a:solidFill>
                  <a:srgbClr val="212121"/>
                </a:solidFill>
                <a:highlight>
                  <a:srgbClr val="FFFFFF"/>
                </a:highlight>
                <a:latin typeface="Courier New"/>
                <a:ea typeface="Courier New"/>
                <a:cs typeface="Courier New"/>
                <a:sym typeface="Courier New"/>
              </a:rPr>
              <a:t>844  0.0  1.0       2.0         1.0       10.0  11.0        10.0</a:t>
            </a:r>
            <a:endParaRPr sz="700">
              <a:solidFill>
                <a:srgbClr val="21212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700">
                <a:solidFill>
                  <a:srgbClr val="212121"/>
                </a:solidFill>
                <a:highlight>
                  <a:srgbClr val="FFFFFF"/>
                </a:highlight>
                <a:latin typeface="Courier New"/>
                <a:ea typeface="Courier New"/>
                <a:cs typeface="Courier New"/>
                <a:sym typeface="Courier New"/>
              </a:rPr>
              <a:t>845  0.0  1.0       3.0         0.0       15.0  15.0        16.0</a:t>
            </a:r>
            <a:endParaRPr sz="700">
              <a:solidFill>
                <a:srgbClr val="21212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700">
                <a:solidFill>
                  <a:srgbClr val="212121"/>
                </a:solidFill>
                <a:highlight>
                  <a:srgbClr val="FFFFFF"/>
                </a:highlight>
                <a:latin typeface="Courier New"/>
                <a:ea typeface="Courier New"/>
                <a:cs typeface="Courier New"/>
                <a:sym typeface="Courier New"/>
              </a:rPr>
              <a:t>846  0.0  1.0       1.0         0.0       11.0  12.0         9.0</a:t>
            </a:r>
            <a:endParaRPr sz="700">
              <a:solidFill>
                <a:srgbClr val="21212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700">
                <a:solidFill>
                  <a:srgbClr val="212121"/>
                </a:solidFill>
                <a:highlight>
                  <a:srgbClr val="FFFFFF"/>
                </a:highlight>
                <a:latin typeface="Courier New"/>
                <a:ea typeface="Courier New"/>
                <a:cs typeface="Courier New"/>
                <a:sym typeface="Courier New"/>
              </a:rPr>
              <a:t>847  0.0  1.0       3.0         0.0       10.0  10.0        10.0</a:t>
            </a:r>
            <a:endParaRPr sz="700">
              <a:solidFill>
                <a:srgbClr val="21212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700">
                <a:solidFill>
                  <a:srgbClr val="212121"/>
                </a:solidFill>
                <a:highlight>
                  <a:srgbClr val="FFFFFF"/>
                </a:highlight>
                <a:latin typeface="Courier New"/>
                <a:ea typeface="Courier New"/>
                <a:cs typeface="Courier New"/>
                <a:sym typeface="Courier New"/>
              </a:rPr>
              <a:t>848  0.0  1.0       3.0         0.0       10.0  11.0        11.0</a:t>
            </a:r>
            <a:endParaRPr sz="700">
              <a:solidFill>
                <a:srgbClr val="21212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t/>
            </a:r>
            <a:endParaRPr sz="700">
              <a:solidFill>
                <a:srgbClr val="21212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700">
                <a:solidFill>
                  <a:srgbClr val="212121"/>
                </a:solidFill>
                <a:highlight>
                  <a:srgbClr val="FFFFFF"/>
                </a:highlight>
                <a:latin typeface="Courier New"/>
                <a:ea typeface="Courier New"/>
                <a:cs typeface="Courier New"/>
                <a:sym typeface="Courier New"/>
              </a:rPr>
              <a:t>[849 rows x 7 columns]</a:t>
            </a:r>
            <a:endParaRPr sz="7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sp>
        <p:nvSpPr>
          <p:cNvPr id="462" name="Google Shape;462;p36"/>
          <p:cNvSpPr txBox="1"/>
          <p:nvPr>
            <p:ph type="title"/>
          </p:nvPr>
        </p:nvSpPr>
        <p:spPr>
          <a:xfrm>
            <a:off x="814275" y="392575"/>
            <a:ext cx="5492400" cy="766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MACHINE LEARNING ALGORITHMS</a:t>
            </a:r>
            <a:endParaRPr/>
          </a:p>
        </p:txBody>
      </p:sp>
      <p:sp>
        <p:nvSpPr>
          <p:cNvPr id="463" name="Google Shape;463;p36"/>
          <p:cNvSpPr txBox="1"/>
          <p:nvPr>
            <p:ph idx="1" type="body"/>
          </p:nvPr>
        </p:nvSpPr>
        <p:spPr>
          <a:xfrm>
            <a:off x="128475" y="1327350"/>
            <a:ext cx="7103100" cy="36249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Clr>
                <a:srgbClr val="000000"/>
              </a:buClr>
              <a:buSzPts val="2400"/>
              <a:buChar char="▰"/>
            </a:pPr>
            <a:r>
              <a:rPr lang="en">
                <a:solidFill>
                  <a:srgbClr val="000000"/>
                </a:solidFill>
              </a:rPr>
              <a:t>Algorithms used are:</a:t>
            </a:r>
            <a:endParaRPr>
              <a:solidFill>
                <a:srgbClr val="000000"/>
              </a:solidFill>
            </a:endParaRPr>
          </a:p>
          <a:p>
            <a:pPr indent="-330200" lvl="1" marL="914400" rtl="0" algn="l">
              <a:lnSpc>
                <a:spcPct val="115000"/>
              </a:lnSpc>
              <a:spcBef>
                <a:spcPts val="1000"/>
              </a:spcBef>
              <a:spcAft>
                <a:spcPts val="0"/>
              </a:spcAft>
              <a:buClr>
                <a:srgbClr val="6AA84F"/>
              </a:buClr>
              <a:buSzPts val="1600"/>
              <a:buFont typeface="Roboto Condensed"/>
              <a:buChar char="▻"/>
            </a:pPr>
            <a:r>
              <a:rPr b="1" lang="en" sz="1600">
                <a:solidFill>
                  <a:srgbClr val="6AA84F"/>
                </a:solidFill>
                <a:latin typeface="Roboto Condensed"/>
                <a:ea typeface="Roboto Condensed"/>
                <a:cs typeface="Roboto Condensed"/>
                <a:sym typeface="Roboto Condensed"/>
              </a:rPr>
              <a:t>K-Nearest Neighbor</a:t>
            </a:r>
            <a:endParaRPr b="1" sz="1600">
              <a:solidFill>
                <a:srgbClr val="6AA84F"/>
              </a:solidFill>
              <a:latin typeface="Roboto Condensed"/>
              <a:ea typeface="Roboto Condensed"/>
              <a:cs typeface="Roboto Condensed"/>
              <a:sym typeface="Roboto Condensed"/>
            </a:endParaRPr>
          </a:p>
          <a:p>
            <a:pPr indent="-330200" lvl="1" marL="914400" rtl="0" algn="l">
              <a:lnSpc>
                <a:spcPct val="115000"/>
              </a:lnSpc>
              <a:spcBef>
                <a:spcPts val="0"/>
              </a:spcBef>
              <a:spcAft>
                <a:spcPts val="0"/>
              </a:spcAft>
              <a:buClr>
                <a:srgbClr val="6AA84F"/>
              </a:buClr>
              <a:buSzPts val="1600"/>
              <a:buFont typeface="Roboto Condensed"/>
              <a:buChar char="▻"/>
            </a:pPr>
            <a:r>
              <a:rPr b="1" lang="en" sz="1600">
                <a:solidFill>
                  <a:srgbClr val="6AA84F"/>
                </a:solidFill>
                <a:latin typeface="Roboto Condensed"/>
                <a:ea typeface="Roboto Condensed"/>
                <a:cs typeface="Roboto Condensed"/>
                <a:sym typeface="Roboto Condensed"/>
              </a:rPr>
              <a:t>Naive Bayes</a:t>
            </a:r>
            <a:endParaRPr b="1" sz="1600">
              <a:solidFill>
                <a:srgbClr val="6AA84F"/>
              </a:solidFill>
              <a:latin typeface="Roboto Condensed"/>
              <a:ea typeface="Roboto Condensed"/>
              <a:cs typeface="Roboto Condensed"/>
              <a:sym typeface="Roboto Condensed"/>
            </a:endParaRPr>
          </a:p>
          <a:p>
            <a:pPr indent="-330200" lvl="1" marL="914400" rtl="0" algn="l">
              <a:lnSpc>
                <a:spcPct val="115000"/>
              </a:lnSpc>
              <a:spcBef>
                <a:spcPts val="0"/>
              </a:spcBef>
              <a:spcAft>
                <a:spcPts val="0"/>
              </a:spcAft>
              <a:buClr>
                <a:srgbClr val="6AA84F"/>
              </a:buClr>
              <a:buSzPts val="1600"/>
              <a:buFont typeface="Roboto Condensed"/>
              <a:buChar char="▻"/>
            </a:pPr>
            <a:r>
              <a:rPr b="1" lang="en" sz="1600">
                <a:solidFill>
                  <a:srgbClr val="6AA84F"/>
                </a:solidFill>
                <a:latin typeface="Roboto Condensed"/>
                <a:ea typeface="Roboto Condensed"/>
                <a:cs typeface="Roboto Condensed"/>
                <a:sym typeface="Roboto Condensed"/>
              </a:rPr>
              <a:t>Support Vector Machines</a:t>
            </a:r>
            <a:endParaRPr b="1" sz="1600">
              <a:solidFill>
                <a:srgbClr val="6AA84F"/>
              </a:solidFill>
              <a:latin typeface="Roboto Condensed"/>
              <a:ea typeface="Roboto Condensed"/>
              <a:cs typeface="Roboto Condensed"/>
              <a:sym typeface="Roboto Condensed"/>
            </a:endParaRPr>
          </a:p>
          <a:p>
            <a:pPr indent="-330200" lvl="1" marL="914400" rtl="0" algn="l">
              <a:lnSpc>
                <a:spcPct val="115000"/>
              </a:lnSpc>
              <a:spcBef>
                <a:spcPts val="0"/>
              </a:spcBef>
              <a:spcAft>
                <a:spcPts val="0"/>
              </a:spcAft>
              <a:buClr>
                <a:srgbClr val="6AA84F"/>
              </a:buClr>
              <a:buSzPts val="1600"/>
              <a:buFont typeface="Roboto Condensed"/>
              <a:buChar char="▻"/>
            </a:pPr>
            <a:r>
              <a:rPr b="1" lang="en" sz="1600">
                <a:solidFill>
                  <a:srgbClr val="6AA84F"/>
                </a:solidFill>
                <a:latin typeface="Roboto Condensed"/>
                <a:ea typeface="Roboto Condensed"/>
                <a:cs typeface="Roboto Condensed"/>
                <a:sym typeface="Roboto Condensed"/>
              </a:rPr>
              <a:t>Gradient Boosting</a:t>
            </a:r>
            <a:endParaRPr b="1" sz="1600">
              <a:solidFill>
                <a:srgbClr val="6AA84F"/>
              </a:solidFill>
              <a:latin typeface="Roboto Condensed"/>
              <a:ea typeface="Roboto Condensed"/>
              <a:cs typeface="Roboto Condensed"/>
              <a:sym typeface="Roboto Condensed"/>
            </a:endParaRPr>
          </a:p>
          <a:p>
            <a:pPr indent="-330200" lvl="1" marL="914400" rtl="0" algn="l">
              <a:lnSpc>
                <a:spcPct val="115000"/>
              </a:lnSpc>
              <a:spcBef>
                <a:spcPts val="0"/>
              </a:spcBef>
              <a:spcAft>
                <a:spcPts val="0"/>
              </a:spcAft>
              <a:buClr>
                <a:srgbClr val="6AA84F"/>
              </a:buClr>
              <a:buSzPts val="1600"/>
              <a:buFont typeface="Roboto Condensed"/>
              <a:buChar char="▻"/>
            </a:pPr>
            <a:r>
              <a:rPr b="1" lang="en" sz="1600">
                <a:solidFill>
                  <a:srgbClr val="6AA84F"/>
                </a:solidFill>
                <a:latin typeface="Roboto Condensed"/>
                <a:ea typeface="Roboto Condensed"/>
                <a:cs typeface="Roboto Condensed"/>
                <a:sym typeface="Roboto Condensed"/>
              </a:rPr>
              <a:t>Adaboost</a:t>
            </a:r>
            <a:endParaRPr b="1" sz="1600">
              <a:solidFill>
                <a:srgbClr val="6AA84F"/>
              </a:solidFill>
              <a:latin typeface="Roboto Condensed"/>
              <a:ea typeface="Roboto Condensed"/>
              <a:cs typeface="Roboto Condensed"/>
              <a:sym typeface="Roboto Condensed"/>
            </a:endParaRPr>
          </a:p>
          <a:p>
            <a:pPr indent="-330200" lvl="1" marL="914400" rtl="0" algn="l">
              <a:lnSpc>
                <a:spcPct val="115000"/>
              </a:lnSpc>
              <a:spcBef>
                <a:spcPts val="0"/>
              </a:spcBef>
              <a:spcAft>
                <a:spcPts val="0"/>
              </a:spcAft>
              <a:buClr>
                <a:srgbClr val="6AA84F"/>
              </a:buClr>
              <a:buSzPts val="1600"/>
              <a:buFont typeface="Roboto Condensed"/>
              <a:buChar char="▻"/>
            </a:pPr>
            <a:r>
              <a:rPr b="1" lang="en" sz="1600">
                <a:solidFill>
                  <a:srgbClr val="6AA84F"/>
                </a:solidFill>
                <a:latin typeface="Roboto Condensed"/>
                <a:ea typeface="Roboto Condensed"/>
                <a:cs typeface="Roboto Condensed"/>
                <a:sym typeface="Roboto Condensed"/>
              </a:rPr>
              <a:t>Random Forest</a:t>
            </a:r>
            <a:endParaRPr b="1" sz="1600">
              <a:solidFill>
                <a:srgbClr val="6AA84F"/>
              </a:solidFill>
              <a:latin typeface="Roboto Condensed"/>
              <a:ea typeface="Roboto Condensed"/>
              <a:cs typeface="Roboto Condensed"/>
              <a:sym typeface="Roboto Condensed"/>
            </a:endParaRPr>
          </a:p>
          <a:p>
            <a:pPr indent="-330200" lvl="1" marL="914400" rtl="0" algn="l">
              <a:lnSpc>
                <a:spcPct val="115000"/>
              </a:lnSpc>
              <a:spcBef>
                <a:spcPts val="0"/>
              </a:spcBef>
              <a:spcAft>
                <a:spcPts val="0"/>
              </a:spcAft>
              <a:buClr>
                <a:srgbClr val="6AA84F"/>
              </a:buClr>
              <a:buSzPts val="1600"/>
              <a:buFont typeface="Roboto Condensed"/>
              <a:buChar char="▻"/>
            </a:pPr>
            <a:r>
              <a:rPr b="1" lang="en" sz="1600">
                <a:solidFill>
                  <a:srgbClr val="6AA84F"/>
                </a:solidFill>
                <a:latin typeface="Roboto Condensed"/>
                <a:ea typeface="Roboto Condensed"/>
                <a:cs typeface="Roboto Condensed"/>
                <a:sym typeface="Roboto Condensed"/>
              </a:rPr>
              <a:t>Linear Regression</a:t>
            </a:r>
            <a:endParaRPr b="1" sz="1600">
              <a:solidFill>
                <a:srgbClr val="6AA84F"/>
              </a:solidFill>
              <a:latin typeface="Roboto Condensed"/>
              <a:ea typeface="Roboto Condensed"/>
              <a:cs typeface="Roboto Condensed"/>
              <a:sym typeface="Roboto Condensed"/>
            </a:endParaRPr>
          </a:p>
          <a:p>
            <a:pPr indent="0" lvl="0" marL="0" rtl="0" algn="l">
              <a:lnSpc>
                <a:spcPct val="115000"/>
              </a:lnSpc>
              <a:spcBef>
                <a:spcPts val="0"/>
              </a:spcBef>
              <a:spcAft>
                <a:spcPts val="0"/>
              </a:spcAft>
              <a:buNone/>
            </a:pPr>
            <a:r>
              <a:t/>
            </a:r>
            <a:endParaRPr b="1" sz="1600">
              <a:solidFill>
                <a:srgbClr val="6AA84F"/>
              </a:solidFill>
              <a:latin typeface="Roboto Condensed"/>
              <a:ea typeface="Roboto Condensed"/>
              <a:cs typeface="Roboto Condensed"/>
              <a:sym typeface="Roboto Condensed"/>
            </a:endParaRPr>
          </a:p>
          <a:p>
            <a:pPr indent="-381000" lvl="0" marL="457200" rtl="0" algn="l">
              <a:spcBef>
                <a:spcPts val="0"/>
              </a:spcBef>
              <a:spcAft>
                <a:spcPts val="1000"/>
              </a:spcAft>
              <a:buClr>
                <a:srgbClr val="000000"/>
              </a:buClr>
              <a:buSzPts val="2400"/>
              <a:buChar char="▰"/>
            </a:pPr>
            <a:r>
              <a:rPr b="1" lang="en">
                <a:solidFill>
                  <a:srgbClr val="6AA84F"/>
                </a:solidFill>
                <a:latin typeface="Roboto Condensed"/>
                <a:ea typeface="Roboto Condensed"/>
                <a:cs typeface="Roboto Condensed"/>
                <a:sym typeface="Roboto Condensed"/>
              </a:rPr>
              <a:t>Regression models</a:t>
            </a:r>
            <a:r>
              <a:rPr lang="en">
                <a:solidFill>
                  <a:srgbClr val="000000"/>
                </a:solidFill>
              </a:rPr>
              <a:t> were created using each algorithm based on the various </a:t>
            </a:r>
            <a:r>
              <a:rPr b="1" lang="en">
                <a:solidFill>
                  <a:srgbClr val="6AA84F"/>
                </a:solidFill>
                <a:latin typeface="Roboto Condensed"/>
                <a:ea typeface="Roboto Condensed"/>
                <a:cs typeface="Roboto Condensed"/>
                <a:sym typeface="Roboto Condensed"/>
              </a:rPr>
              <a:t>preprocessed datasets</a:t>
            </a:r>
            <a:endParaRPr b="1">
              <a:solidFill>
                <a:srgbClr val="6AA84F"/>
              </a:solidFill>
              <a:latin typeface="Roboto Condensed"/>
              <a:ea typeface="Roboto Condensed"/>
              <a:cs typeface="Roboto Condensed"/>
              <a:sym typeface="Roboto Condensed"/>
            </a:endParaRPr>
          </a:p>
        </p:txBody>
      </p:sp>
      <p:sp>
        <p:nvSpPr>
          <p:cNvPr id="464" name="Google Shape;464;p36"/>
          <p:cNvSpPr txBox="1"/>
          <p:nvPr>
            <p:ph idx="12" type="sldNum"/>
          </p:nvPr>
        </p:nvSpPr>
        <p:spPr>
          <a:xfrm>
            <a:off x="7618000" y="4636500"/>
            <a:ext cx="1487400" cy="315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pSp>
        <p:nvGrpSpPr>
          <p:cNvPr id="465" name="Google Shape;465;p36"/>
          <p:cNvGrpSpPr/>
          <p:nvPr/>
        </p:nvGrpSpPr>
        <p:grpSpPr>
          <a:xfrm>
            <a:off x="282216" y="590918"/>
            <a:ext cx="369505" cy="369505"/>
            <a:chOff x="2594050" y="1631825"/>
            <a:chExt cx="439625" cy="439625"/>
          </a:xfrm>
        </p:grpSpPr>
        <p:sp>
          <p:nvSpPr>
            <p:cNvPr id="466" name="Google Shape;466;p36"/>
            <p:cNvSpPr/>
            <p:nvPr/>
          </p:nvSpPr>
          <p:spPr>
            <a:xfrm>
              <a:off x="2594050" y="1883300"/>
              <a:ext cx="188175" cy="188150"/>
            </a:xfrm>
            <a:custGeom>
              <a:rect b="b" l="l" r="r" t="t"/>
              <a:pathLst>
                <a:path extrusionOk="0" fill="none" h="7526" w="7527">
                  <a:moveTo>
                    <a:pt x="5992" y="0"/>
                  </a:moveTo>
                  <a:lnTo>
                    <a:pt x="537" y="6430"/>
                  </a:lnTo>
                  <a:lnTo>
                    <a:pt x="1" y="7526"/>
                  </a:lnTo>
                  <a:lnTo>
                    <a:pt x="1097" y="6990"/>
                  </a:lnTo>
                  <a:lnTo>
                    <a:pt x="7526" y="1534"/>
                  </a:lnTo>
                  <a:lnTo>
                    <a:pt x="5992" y="0"/>
                  </a:lnTo>
                  <a:close/>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36"/>
            <p:cNvSpPr/>
            <p:nvPr/>
          </p:nvSpPr>
          <p:spPr>
            <a:xfrm>
              <a:off x="2857700" y="1631825"/>
              <a:ext cx="175975" cy="176000"/>
            </a:xfrm>
            <a:custGeom>
              <a:rect b="b" l="l" r="r" t="t"/>
              <a:pathLst>
                <a:path extrusionOk="0" fill="none" h="7040" w="7039">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36"/>
            <p:cNvSpPr/>
            <p:nvPr/>
          </p:nvSpPr>
          <p:spPr>
            <a:xfrm>
              <a:off x="2662850" y="1699400"/>
              <a:ext cx="303250" cy="303250"/>
            </a:xfrm>
            <a:custGeom>
              <a:rect b="b" l="l" r="r" t="t"/>
              <a:pathLst>
                <a:path extrusionOk="0" fill="none" h="12130" w="1213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36"/>
            <p:cNvSpPr/>
            <p:nvPr/>
          </p:nvSpPr>
          <p:spPr>
            <a:xfrm>
              <a:off x="2801675" y="1740825"/>
              <a:ext cx="49950" cy="49950"/>
            </a:xfrm>
            <a:custGeom>
              <a:rect b="b" l="l" r="r" t="t"/>
              <a:pathLst>
                <a:path extrusionOk="0" fill="none" h="1998" w="1998">
                  <a:moveTo>
                    <a:pt x="1" y="1997"/>
                  </a:moveTo>
                  <a:lnTo>
                    <a:pt x="1998" y="0"/>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 name="Shape 473"/>
        <p:cNvGrpSpPr/>
        <p:nvPr/>
      </p:nvGrpSpPr>
      <p:grpSpPr>
        <a:xfrm>
          <a:off x="0" y="0"/>
          <a:ext cx="0" cy="0"/>
          <a:chOff x="0" y="0"/>
          <a:chExt cx="0" cy="0"/>
        </a:xfrm>
      </p:grpSpPr>
      <p:sp>
        <p:nvSpPr>
          <p:cNvPr id="474" name="Google Shape;474;p37"/>
          <p:cNvSpPr txBox="1"/>
          <p:nvPr>
            <p:ph type="title"/>
          </p:nvPr>
        </p:nvSpPr>
        <p:spPr>
          <a:xfrm>
            <a:off x="814275" y="392575"/>
            <a:ext cx="5492400" cy="766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MODEL RESULTS - TABLES</a:t>
            </a:r>
            <a:r>
              <a:rPr lang="en"/>
              <a:t> </a:t>
            </a:r>
            <a:endParaRPr/>
          </a:p>
        </p:txBody>
      </p:sp>
      <p:sp>
        <p:nvSpPr>
          <p:cNvPr id="475" name="Google Shape;475;p37"/>
          <p:cNvSpPr txBox="1"/>
          <p:nvPr>
            <p:ph idx="12" type="sldNum"/>
          </p:nvPr>
        </p:nvSpPr>
        <p:spPr>
          <a:xfrm>
            <a:off x="7618000" y="4636500"/>
            <a:ext cx="1487400" cy="315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pSp>
        <p:nvGrpSpPr>
          <p:cNvPr id="476" name="Google Shape;476;p37"/>
          <p:cNvGrpSpPr/>
          <p:nvPr/>
        </p:nvGrpSpPr>
        <p:grpSpPr>
          <a:xfrm>
            <a:off x="282216" y="590918"/>
            <a:ext cx="369505" cy="369505"/>
            <a:chOff x="2594050" y="1631825"/>
            <a:chExt cx="439625" cy="439625"/>
          </a:xfrm>
        </p:grpSpPr>
        <p:sp>
          <p:nvSpPr>
            <p:cNvPr id="477" name="Google Shape;477;p37"/>
            <p:cNvSpPr/>
            <p:nvPr/>
          </p:nvSpPr>
          <p:spPr>
            <a:xfrm>
              <a:off x="2594050" y="1883300"/>
              <a:ext cx="188175" cy="188150"/>
            </a:xfrm>
            <a:custGeom>
              <a:rect b="b" l="l" r="r" t="t"/>
              <a:pathLst>
                <a:path extrusionOk="0" fill="none" h="7526" w="7527">
                  <a:moveTo>
                    <a:pt x="5992" y="0"/>
                  </a:moveTo>
                  <a:lnTo>
                    <a:pt x="537" y="6430"/>
                  </a:lnTo>
                  <a:lnTo>
                    <a:pt x="1" y="7526"/>
                  </a:lnTo>
                  <a:lnTo>
                    <a:pt x="1097" y="6990"/>
                  </a:lnTo>
                  <a:lnTo>
                    <a:pt x="7526" y="1534"/>
                  </a:lnTo>
                  <a:lnTo>
                    <a:pt x="5992" y="0"/>
                  </a:lnTo>
                  <a:close/>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37"/>
            <p:cNvSpPr/>
            <p:nvPr/>
          </p:nvSpPr>
          <p:spPr>
            <a:xfrm>
              <a:off x="2857700" y="1631825"/>
              <a:ext cx="175975" cy="176000"/>
            </a:xfrm>
            <a:custGeom>
              <a:rect b="b" l="l" r="r" t="t"/>
              <a:pathLst>
                <a:path extrusionOk="0" fill="none" h="7040" w="7039">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37"/>
            <p:cNvSpPr/>
            <p:nvPr/>
          </p:nvSpPr>
          <p:spPr>
            <a:xfrm>
              <a:off x="2662850" y="1699400"/>
              <a:ext cx="303250" cy="303250"/>
            </a:xfrm>
            <a:custGeom>
              <a:rect b="b" l="l" r="r" t="t"/>
              <a:pathLst>
                <a:path extrusionOk="0" fill="none" h="12130" w="1213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37"/>
            <p:cNvSpPr/>
            <p:nvPr/>
          </p:nvSpPr>
          <p:spPr>
            <a:xfrm>
              <a:off x="2801675" y="1740825"/>
              <a:ext cx="49950" cy="49950"/>
            </a:xfrm>
            <a:custGeom>
              <a:rect b="b" l="l" r="r" t="t"/>
              <a:pathLst>
                <a:path extrusionOk="0" fill="none" h="1998" w="1998">
                  <a:moveTo>
                    <a:pt x="1" y="1997"/>
                  </a:moveTo>
                  <a:lnTo>
                    <a:pt x="1998" y="0"/>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1" name="Google Shape;481;p37"/>
          <p:cNvSpPr txBox="1"/>
          <p:nvPr/>
        </p:nvSpPr>
        <p:spPr>
          <a:xfrm>
            <a:off x="164375" y="1335425"/>
            <a:ext cx="3000000" cy="17202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 sz="1050">
                <a:solidFill>
                  <a:srgbClr val="212121"/>
                </a:solidFill>
                <a:highlight>
                  <a:srgbClr val="FFFFFF"/>
                </a:highlight>
                <a:latin typeface="Courier New"/>
                <a:ea typeface="Courier New"/>
                <a:cs typeface="Courier New"/>
                <a:sym typeface="Courier New"/>
              </a:rPr>
              <a:t>Results - Raw Data:</a:t>
            </a:r>
            <a:endParaRPr b="1" sz="1050">
              <a:solidFill>
                <a:srgbClr val="21212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1050">
                <a:solidFill>
                  <a:srgbClr val="212121"/>
                </a:solidFill>
                <a:highlight>
                  <a:srgbClr val="FFFFFF"/>
                </a:highlight>
                <a:latin typeface="Courier New"/>
                <a:ea typeface="Courier New"/>
                <a:cs typeface="Courier New"/>
                <a:sym typeface="Courier New"/>
              </a:rPr>
              <a:t>   Algorithm      Mean       STD</a:t>
            </a:r>
            <a:endParaRPr sz="1050">
              <a:solidFill>
                <a:srgbClr val="21212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1050">
                <a:solidFill>
                  <a:srgbClr val="212121"/>
                </a:solidFill>
                <a:highlight>
                  <a:srgbClr val="FFFFFF"/>
                </a:highlight>
                <a:latin typeface="Courier New"/>
                <a:ea typeface="Courier New"/>
                <a:cs typeface="Courier New"/>
                <a:sym typeface="Courier New"/>
              </a:rPr>
              <a:t>0       KNN  0.847110  0.043468</a:t>
            </a:r>
            <a:endParaRPr sz="1050">
              <a:solidFill>
                <a:srgbClr val="21212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1050">
                <a:solidFill>
                  <a:srgbClr val="212121"/>
                </a:solidFill>
                <a:highlight>
                  <a:srgbClr val="FFFFFF"/>
                </a:highlight>
                <a:latin typeface="Courier New"/>
                <a:ea typeface="Courier New"/>
                <a:cs typeface="Courier New"/>
                <a:sym typeface="Courier New"/>
              </a:rPr>
              <a:t>1        </a:t>
            </a:r>
            <a:r>
              <a:rPr lang="en" sz="1050">
                <a:solidFill>
                  <a:srgbClr val="212121"/>
                </a:solidFill>
                <a:highlight>
                  <a:srgbClr val="FFFF00"/>
                </a:highlight>
                <a:latin typeface="Courier New"/>
                <a:ea typeface="Courier New"/>
                <a:cs typeface="Courier New"/>
                <a:sym typeface="Courier New"/>
              </a:rPr>
              <a:t>NB  0.899881  0.048103</a:t>
            </a:r>
            <a:endParaRPr sz="1050">
              <a:solidFill>
                <a:srgbClr val="212121"/>
              </a:solidFill>
              <a:highlight>
                <a:srgbClr val="FFFF00"/>
              </a:highlight>
              <a:latin typeface="Courier New"/>
              <a:ea typeface="Courier New"/>
              <a:cs typeface="Courier New"/>
              <a:sym typeface="Courier New"/>
            </a:endParaRPr>
          </a:p>
          <a:p>
            <a:pPr indent="0" lvl="0" marL="0" rtl="0" algn="l">
              <a:spcBef>
                <a:spcPts val="0"/>
              </a:spcBef>
              <a:spcAft>
                <a:spcPts val="0"/>
              </a:spcAft>
              <a:buNone/>
            </a:pPr>
            <a:r>
              <a:rPr lang="en" sz="1050">
                <a:solidFill>
                  <a:srgbClr val="212121"/>
                </a:solidFill>
                <a:highlight>
                  <a:srgbClr val="FFFFFF"/>
                </a:highlight>
                <a:latin typeface="Courier New"/>
                <a:ea typeface="Courier New"/>
                <a:cs typeface="Courier New"/>
                <a:sym typeface="Courier New"/>
              </a:rPr>
              <a:t>2       SVM  0.896920  0.044957</a:t>
            </a:r>
            <a:endParaRPr sz="1050">
              <a:solidFill>
                <a:srgbClr val="21212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1050">
                <a:solidFill>
                  <a:srgbClr val="212121"/>
                </a:solidFill>
                <a:highlight>
                  <a:srgbClr val="FFFFFF"/>
                </a:highlight>
                <a:latin typeface="Courier New"/>
                <a:ea typeface="Courier New"/>
                <a:cs typeface="Courier New"/>
                <a:sym typeface="Courier New"/>
              </a:rPr>
              <a:t>3        GB  0.894162  0.038298</a:t>
            </a:r>
            <a:endParaRPr sz="1050">
              <a:solidFill>
                <a:srgbClr val="21212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1050">
                <a:solidFill>
                  <a:srgbClr val="212121"/>
                </a:solidFill>
                <a:highlight>
                  <a:srgbClr val="FFFFFF"/>
                </a:highlight>
                <a:latin typeface="Courier New"/>
                <a:ea typeface="Courier New"/>
                <a:cs typeface="Courier New"/>
                <a:sym typeface="Courier New"/>
              </a:rPr>
              <a:t>4        AB  0.879583  0.044148</a:t>
            </a:r>
            <a:endParaRPr sz="1050">
              <a:solidFill>
                <a:srgbClr val="21212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1050">
                <a:solidFill>
                  <a:srgbClr val="212121"/>
                </a:solidFill>
                <a:highlight>
                  <a:srgbClr val="FFFFFF"/>
                </a:highlight>
                <a:latin typeface="Courier New"/>
                <a:ea typeface="Courier New"/>
                <a:cs typeface="Courier New"/>
                <a:sym typeface="Courier New"/>
              </a:rPr>
              <a:t>5        RF  0.890645  0.039314</a:t>
            </a:r>
            <a:endParaRPr sz="1050">
              <a:solidFill>
                <a:srgbClr val="21212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1050">
                <a:solidFill>
                  <a:srgbClr val="212121"/>
                </a:solidFill>
                <a:highlight>
                  <a:srgbClr val="FFFFFF"/>
                </a:highlight>
                <a:latin typeface="Courier New"/>
                <a:ea typeface="Courier New"/>
                <a:cs typeface="Courier New"/>
                <a:sym typeface="Courier New"/>
              </a:rPr>
              <a:t>6        LR  0.898605  0.047963</a:t>
            </a:r>
            <a:endParaRPr/>
          </a:p>
        </p:txBody>
      </p:sp>
      <p:sp>
        <p:nvSpPr>
          <p:cNvPr id="482" name="Google Shape;482;p37"/>
          <p:cNvSpPr txBox="1"/>
          <p:nvPr/>
        </p:nvSpPr>
        <p:spPr>
          <a:xfrm>
            <a:off x="128475" y="3225775"/>
            <a:ext cx="3000000" cy="17202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 sz="1050">
                <a:solidFill>
                  <a:srgbClr val="212121"/>
                </a:solidFill>
                <a:highlight>
                  <a:srgbClr val="FFFFFF"/>
                </a:highlight>
                <a:latin typeface="Courier New"/>
                <a:ea typeface="Courier New"/>
                <a:cs typeface="Courier New"/>
                <a:sym typeface="Courier New"/>
              </a:rPr>
              <a:t>Results - UFS:</a:t>
            </a:r>
            <a:endParaRPr b="1" sz="1050">
              <a:solidFill>
                <a:srgbClr val="21212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1050">
                <a:solidFill>
                  <a:srgbClr val="212121"/>
                </a:solidFill>
                <a:highlight>
                  <a:srgbClr val="FFFFFF"/>
                </a:highlight>
                <a:latin typeface="Courier New"/>
                <a:ea typeface="Courier New"/>
                <a:cs typeface="Courier New"/>
                <a:sym typeface="Courier New"/>
              </a:rPr>
              <a:t>   Algorithm      Mean       STD</a:t>
            </a:r>
            <a:endParaRPr sz="1050">
              <a:solidFill>
                <a:srgbClr val="21212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1050">
                <a:solidFill>
                  <a:srgbClr val="212121"/>
                </a:solidFill>
                <a:highlight>
                  <a:srgbClr val="FFFFFF"/>
                </a:highlight>
                <a:latin typeface="Courier New"/>
                <a:ea typeface="Courier New"/>
                <a:cs typeface="Courier New"/>
                <a:sym typeface="Courier New"/>
              </a:rPr>
              <a:t>0       KNN  0.874271  0.049013</a:t>
            </a:r>
            <a:endParaRPr sz="1050">
              <a:solidFill>
                <a:srgbClr val="21212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1050">
                <a:solidFill>
                  <a:srgbClr val="212121"/>
                </a:solidFill>
                <a:highlight>
                  <a:srgbClr val="FFFFFF"/>
                </a:highlight>
                <a:latin typeface="Courier New"/>
                <a:ea typeface="Courier New"/>
                <a:cs typeface="Courier New"/>
                <a:sym typeface="Courier New"/>
              </a:rPr>
              <a:t>1        </a:t>
            </a:r>
            <a:r>
              <a:rPr lang="en" sz="1050">
                <a:solidFill>
                  <a:srgbClr val="212121"/>
                </a:solidFill>
                <a:highlight>
                  <a:srgbClr val="93C47D"/>
                </a:highlight>
                <a:latin typeface="Courier New"/>
                <a:ea typeface="Courier New"/>
                <a:cs typeface="Courier New"/>
                <a:sym typeface="Courier New"/>
              </a:rPr>
              <a:t>NB  0.901496  0.040069</a:t>
            </a:r>
            <a:endParaRPr sz="1050">
              <a:solidFill>
                <a:srgbClr val="212121"/>
              </a:solidFill>
              <a:highlight>
                <a:srgbClr val="93C47D"/>
              </a:highlight>
              <a:latin typeface="Courier New"/>
              <a:ea typeface="Courier New"/>
              <a:cs typeface="Courier New"/>
              <a:sym typeface="Courier New"/>
            </a:endParaRPr>
          </a:p>
          <a:p>
            <a:pPr indent="0" lvl="0" marL="0" rtl="0" algn="l">
              <a:spcBef>
                <a:spcPts val="0"/>
              </a:spcBef>
              <a:spcAft>
                <a:spcPts val="0"/>
              </a:spcAft>
              <a:buNone/>
            </a:pPr>
            <a:r>
              <a:rPr lang="en" sz="1050">
                <a:solidFill>
                  <a:srgbClr val="212121"/>
                </a:solidFill>
                <a:highlight>
                  <a:srgbClr val="FFFFFF"/>
                </a:highlight>
                <a:latin typeface="Courier New"/>
                <a:ea typeface="Courier New"/>
                <a:cs typeface="Courier New"/>
                <a:sym typeface="Courier New"/>
              </a:rPr>
              <a:t>2       SVM  0.898242  0.039061</a:t>
            </a:r>
            <a:endParaRPr sz="1050">
              <a:solidFill>
                <a:srgbClr val="21212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1050">
                <a:solidFill>
                  <a:srgbClr val="212121"/>
                </a:solidFill>
                <a:highlight>
                  <a:srgbClr val="FFFFFF"/>
                </a:highlight>
                <a:latin typeface="Courier New"/>
                <a:ea typeface="Courier New"/>
                <a:cs typeface="Courier New"/>
                <a:sym typeface="Courier New"/>
              </a:rPr>
              <a:t>3        GB  0.893891  0.036257</a:t>
            </a:r>
            <a:endParaRPr sz="1050">
              <a:solidFill>
                <a:srgbClr val="21212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1050">
                <a:solidFill>
                  <a:srgbClr val="212121"/>
                </a:solidFill>
                <a:highlight>
                  <a:srgbClr val="FFFFFF"/>
                </a:highlight>
                <a:latin typeface="Courier New"/>
                <a:ea typeface="Courier New"/>
                <a:cs typeface="Courier New"/>
                <a:sym typeface="Courier New"/>
              </a:rPr>
              <a:t>4        AB  0.875822  0.038196</a:t>
            </a:r>
            <a:endParaRPr sz="1050">
              <a:solidFill>
                <a:srgbClr val="21212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1050">
                <a:solidFill>
                  <a:srgbClr val="212121"/>
                </a:solidFill>
                <a:highlight>
                  <a:srgbClr val="FFFFFF"/>
                </a:highlight>
                <a:latin typeface="Courier New"/>
                <a:ea typeface="Courier New"/>
                <a:cs typeface="Courier New"/>
                <a:sym typeface="Courier New"/>
              </a:rPr>
              <a:t>5        RF  0.877920  0.041695</a:t>
            </a:r>
            <a:endParaRPr sz="1050">
              <a:solidFill>
                <a:srgbClr val="21212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1050">
                <a:solidFill>
                  <a:srgbClr val="212121"/>
                </a:solidFill>
                <a:highlight>
                  <a:srgbClr val="FFFFFF"/>
                </a:highlight>
                <a:latin typeface="Courier New"/>
                <a:ea typeface="Courier New"/>
                <a:cs typeface="Courier New"/>
                <a:sym typeface="Courier New"/>
              </a:rPr>
              <a:t>6        LR  0.901470  0.040070</a:t>
            </a:r>
            <a:endParaRPr/>
          </a:p>
        </p:txBody>
      </p:sp>
      <p:sp>
        <p:nvSpPr>
          <p:cNvPr id="483" name="Google Shape;483;p37"/>
          <p:cNvSpPr txBox="1"/>
          <p:nvPr/>
        </p:nvSpPr>
        <p:spPr>
          <a:xfrm>
            <a:off x="3485775" y="1357975"/>
            <a:ext cx="3000000" cy="17202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 sz="1050">
                <a:solidFill>
                  <a:srgbClr val="212121"/>
                </a:solidFill>
                <a:highlight>
                  <a:srgbClr val="FFFFFF"/>
                </a:highlight>
                <a:latin typeface="Courier New"/>
                <a:ea typeface="Courier New"/>
                <a:cs typeface="Courier New"/>
                <a:sym typeface="Courier New"/>
              </a:rPr>
              <a:t>Results - PCA Data:</a:t>
            </a:r>
            <a:endParaRPr b="1" sz="1050">
              <a:solidFill>
                <a:srgbClr val="21212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1050">
                <a:solidFill>
                  <a:srgbClr val="212121"/>
                </a:solidFill>
                <a:highlight>
                  <a:srgbClr val="FFFFFF"/>
                </a:highlight>
                <a:latin typeface="Courier New"/>
                <a:ea typeface="Courier New"/>
                <a:cs typeface="Courier New"/>
                <a:sym typeface="Courier New"/>
              </a:rPr>
              <a:t>   Algorithm      Mean       STD</a:t>
            </a:r>
            <a:endParaRPr sz="1050">
              <a:solidFill>
                <a:srgbClr val="21212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1050">
                <a:solidFill>
                  <a:srgbClr val="212121"/>
                </a:solidFill>
                <a:highlight>
                  <a:srgbClr val="FFFFFF"/>
                </a:highlight>
                <a:latin typeface="Courier New"/>
                <a:ea typeface="Courier New"/>
                <a:cs typeface="Courier New"/>
                <a:sym typeface="Courier New"/>
              </a:rPr>
              <a:t>0       KNN  0.848989  0.043360</a:t>
            </a:r>
            <a:endParaRPr sz="1050">
              <a:solidFill>
                <a:srgbClr val="21212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1050">
                <a:solidFill>
                  <a:srgbClr val="212121"/>
                </a:solidFill>
                <a:highlight>
                  <a:srgbClr val="FFFFFF"/>
                </a:highlight>
                <a:latin typeface="Courier New"/>
                <a:ea typeface="Courier New"/>
                <a:cs typeface="Courier New"/>
                <a:sym typeface="Courier New"/>
              </a:rPr>
              <a:t>1        </a:t>
            </a:r>
            <a:r>
              <a:rPr lang="en" sz="1050">
                <a:solidFill>
                  <a:srgbClr val="212121"/>
                </a:solidFill>
                <a:highlight>
                  <a:srgbClr val="FFFF00"/>
                </a:highlight>
                <a:latin typeface="Courier New"/>
                <a:ea typeface="Courier New"/>
                <a:cs typeface="Courier New"/>
                <a:sym typeface="Courier New"/>
              </a:rPr>
              <a:t>NB  0.899766  0.051211</a:t>
            </a:r>
            <a:endParaRPr sz="1050">
              <a:solidFill>
                <a:srgbClr val="212121"/>
              </a:solidFill>
              <a:highlight>
                <a:srgbClr val="FFFF00"/>
              </a:highlight>
              <a:latin typeface="Courier New"/>
              <a:ea typeface="Courier New"/>
              <a:cs typeface="Courier New"/>
              <a:sym typeface="Courier New"/>
            </a:endParaRPr>
          </a:p>
          <a:p>
            <a:pPr indent="0" lvl="0" marL="0" rtl="0" algn="l">
              <a:spcBef>
                <a:spcPts val="0"/>
              </a:spcBef>
              <a:spcAft>
                <a:spcPts val="0"/>
              </a:spcAft>
              <a:buNone/>
            </a:pPr>
            <a:r>
              <a:rPr lang="en" sz="1050">
                <a:solidFill>
                  <a:srgbClr val="212121"/>
                </a:solidFill>
                <a:highlight>
                  <a:srgbClr val="FFFFFF"/>
                </a:highlight>
                <a:latin typeface="Courier New"/>
                <a:ea typeface="Courier New"/>
                <a:cs typeface="Courier New"/>
                <a:sym typeface="Courier New"/>
              </a:rPr>
              <a:t>2       SVM  0.875276  0.041498</a:t>
            </a:r>
            <a:endParaRPr sz="1050">
              <a:solidFill>
                <a:srgbClr val="21212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1050">
                <a:solidFill>
                  <a:srgbClr val="212121"/>
                </a:solidFill>
                <a:highlight>
                  <a:srgbClr val="FFFFFF"/>
                </a:highlight>
                <a:latin typeface="Courier New"/>
                <a:ea typeface="Courier New"/>
                <a:cs typeface="Courier New"/>
                <a:sym typeface="Courier New"/>
              </a:rPr>
              <a:t>3        GB  0.839894  0.051668</a:t>
            </a:r>
            <a:endParaRPr sz="1050">
              <a:solidFill>
                <a:srgbClr val="21212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1050">
                <a:solidFill>
                  <a:srgbClr val="212121"/>
                </a:solidFill>
                <a:highlight>
                  <a:srgbClr val="FFFFFF"/>
                </a:highlight>
                <a:latin typeface="Courier New"/>
                <a:ea typeface="Courier New"/>
                <a:cs typeface="Courier New"/>
                <a:sym typeface="Courier New"/>
              </a:rPr>
              <a:t>4        AB  0.829749  0.054216</a:t>
            </a:r>
            <a:endParaRPr sz="1050">
              <a:solidFill>
                <a:srgbClr val="21212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1050">
                <a:solidFill>
                  <a:srgbClr val="212121"/>
                </a:solidFill>
                <a:highlight>
                  <a:srgbClr val="FFFFFF"/>
                </a:highlight>
                <a:latin typeface="Courier New"/>
                <a:ea typeface="Courier New"/>
                <a:cs typeface="Courier New"/>
                <a:sym typeface="Courier New"/>
              </a:rPr>
              <a:t>5        RF  0.859047  0.058251</a:t>
            </a:r>
            <a:endParaRPr sz="1050">
              <a:solidFill>
                <a:srgbClr val="21212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1050">
                <a:solidFill>
                  <a:srgbClr val="212121"/>
                </a:solidFill>
                <a:highlight>
                  <a:srgbClr val="FFFFFF"/>
                </a:highlight>
                <a:latin typeface="Courier New"/>
                <a:ea typeface="Courier New"/>
                <a:cs typeface="Courier New"/>
                <a:sym typeface="Courier New"/>
              </a:rPr>
              <a:t>6        LR  0.899506  0.051568</a:t>
            </a:r>
            <a:endParaRPr/>
          </a:p>
        </p:txBody>
      </p:sp>
      <p:sp>
        <p:nvSpPr>
          <p:cNvPr id="484" name="Google Shape;484;p37"/>
          <p:cNvSpPr txBox="1"/>
          <p:nvPr/>
        </p:nvSpPr>
        <p:spPr>
          <a:xfrm>
            <a:off x="3485775" y="3225775"/>
            <a:ext cx="3000000" cy="17202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 sz="1050">
                <a:solidFill>
                  <a:srgbClr val="212121"/>
                </a:solidFill>
                <a:highlight>
                  <a:srgbClr val="FFFFFF"/>
                </a:highlight>
                <a:latin typeface="Courier New"/>
                <a:ea typeface="Courier New"/>
                <a:cs typeface="Courier New"/>
                <a:sym typeface="Courier New"/>
              </a:rPr>
              <a:t>Results - ICA:</a:t>
            </a:r>
            <a:endParaRPr b="1" sz="1050">
              <a:solidFill>
                <a:srgbClr val="21212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1050">
                <a:solidFill>
                  <a:srgbClr val="212121"/>
                </a:solidFill>
                <a:highlight>
                  <a:srgbClr val="FFFFFF"/>
                </a:highlight>
                <a:latin typeface="Courier New"/>
                <a:ea typeface="Courier New"/>
                <a:cs typeface="Courier New"/>
                <a:sym typeface="Courier New"/>
              </a:rPr>
              <a:t>   Algorithm      Mean       STD</a:t>
            </a:r>
            <a:endParaRPr sz="1050">
              <a:solidFill>
                <a:srgbClr val="21212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1050">
                <a:solidFill>
                  <a:srgbClr val="212121"/>
                </a:solidFill>
                <a:highlight>
                  <a:srgbClr val="FFFFFF"/>
                </a:highlight>
                <a:latin typeface="Courier New"/>
                <a:ea typeface="Courier New"/>
                <a:cs typeface="Courier New"/>
                <a:sym typeface="Courier New"/>
              </a:rPr>
              <a:t>0       KNN  0.704676  0.038457</a:t>
            </a:r>
            <a:endParaRPr sz="1050">
              <a:solidFill>
                <a:srgbClr val="21212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1050">
                <a:solidFill>
                  <a:srgbClr val="212121"/>
                </a:solidFill>
                <a:highlight>
                  <a:srgbClr val="FFFFFF"/>
                </a:highlight>
                <a:latin typeface="Courier New"/>
                <a:ea typeface="Courier New"/>
                <a:cs typeface="Courier New"/>
                <a:sym typeface="Courier New"/>
              </a:rPr>
              <a:t>1        </a:t>
            </a:r>
            <a:r>
              <a:rPr lang="en" sz="1050">
                <a:solidFill>
                  <a:srgbClr val="212121"/>
                </a:solidFill>
                <a:highlight>
                  <a:srgbClr val="FFFF00"/>
                </a:highlight>
                <a:latin typeface="Courier New"/>
                <a:ea typeface="Courier New"/>
                <a:cs typeface="Courier New"/>
                <a:sym typeface="Courier New"/>
              </a:rPr>
              <a:t>NB  0.897557  0.046100</a:t>
            </a:r>
            <a:endParaRPr sz="1050">
              <a:solidFill>
                <a:srgbClr val="212121"/>
              </a:solidFill>
              <a:highlight>
                <a:srgbClr val="FFFF00"/>
              </a:highlight>
              <a:latin typeface="Courier New"/>
              <a:ea typeface="Courier New"/>
              <a:cs typeface="Courier New"/>
              <a:sym typeface="Courier New"/>
            </a:endParaRPr>
          </a:p>
          <a:p>
            <a:pPr indent="0" lvl="0" marL="0" rtl="0" algn="l">
              <a:spcBef>
                <a:spcPts val="0"/>
              </a:spcBef>
              <a:spcAft>
                <a:spcPts val="0"/>
              </a:spcAft>
              <a:buNone/>
            </a:pPr>
            <a:r>
              <a:rPr lang="en" sz="1050">
                <a:solidFill>
                  <a:srgbClr val="212121"/>
                </a:solidFill>
                <a:highlight>
                  <a:srgbClr val="FFFFFF"/>
                </a:highlight>
                <a:latin typeface="Courier New"/>
                <a:ea typeface="Courier New"/>
                <a:cs typeface="Courier New"/>
                <a:sym typeface="Courier New"/>
              </a:rPr>
              <a:t>2       SVM  0.826053  0.040852</a:t>
            </a:r>
            <a:endParaRPr sz="1050">
              <a:solidFill>
                <a:srgbClr val="21212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1050">
                <a:solidFill>
                  <a:srgbClr val="212121"/>
                </a:solidFill>
                <a:highlight>
                  <a:srgbClr val="FFFFFF"/>
                </a:highlight>
                <a:latin typeface="Courier New"/>
                <a:ea typeface="Courier New"/>
                <a:cs typeface="Courier New"/>
                <a:sym typeface="Courier New"/>
              </a:rPr>
              <a:t>3        GB  0.747143  0.061399</a:t>
            </a:r>
            <a:endParaRPr sz="1050">
              <a:solidFill>
                <a:srgbClr val="21212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1050">
                <a:solidFill>
                  <a:srgbClr val="212121"/>
                </a:solidFill>
                <a:highlight>
                  <a:srgbClr val="FFFFFF"/>
                </a:highlight>
                <a:latin typeface="Courier New"/>
                <a:ea typeface="Courier New"/>
                <a:cs typeface="Courier New"/>
                <a:sym typeface="Courier New"/>
              </a:rPr>
              <a:t>4        AB  0.768995  0.064293</a:t>
            </a:r>
            <a:endParaRPr sz="1050">
              <a:solidFill>
                <a:srgbClr val="21212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1050">
                <a:solidFill>
                  <a:srgbClr val="212121"/>
                </a:solidFill>
                <a:highlight>
                  <a:srgbClr val="FFFFFF"/>
                </a:highlight>
                <a:latin typeface="Courier New"/>
                <a:ea typeface="Courier New"/>
                <a:cs typeface="Courier New"/>
                <a:sym typeface="Courier New"/>
              </a:rPr>
              <a:t>5        RF  0.806332  0.065333</a:t>
            </a:r>
            <a:endParaRPr sz="1050">
              <a:solidFill>
                <a:srgbClr val="21212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1050">
                <a:solidFill>
                  <a:srgbClr val="212121"/>
                </a:solidFill>
                <a:highlight>
                  <a:srgbClr val="FFFFFF"/>
                </a:highlight>
                <a:latin typeface="Courier New"/>
                <a:ea typeface="Courier New"/>
                <a:cs typeface="Courier New"/>
                <a:sym typeface="Courier New"/>
              </a:rPr>
              <a:t>6        LR  0.897544  0.046152</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 name="Shape 488"/>
        <p:cNvGrpSpPr/>
        <p:nvPr/>
      </p:nvGrpSpPr>
      <p:grpSpPr>
        <a:xfrm>
          <a:off x="0" y="0"/>
          <a:ext cx="0" cy="0"/>
          <a:chOff x="0" y="0"/>
          <a:chExt cx="0" cy="0"/>
        </a:xfrm>
      </p:grpSpPr>
      <p:sp>
        <p:nvSpPr>
          <p:cNvPr id="489" name="Google Shape;489;p38"/>
          <p:cNvSpPr txBox="1"/>
          <p:nvPr>
            <p:ph type="title"/>
          </p:nvPr>
        </p:nvSpPr>
        <p:spPr>
          <a:xfrm>
            <a:off x="814275" y="392575"/>
            <a:ext cx="5492400" cy="766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MODEL REPORT</a:t>
            </a:r>
            <a:r>
              <a:rPr lang="en"/>
              <a:t> - GRAPHS</a:t>
            </a:r>
            <a:endParaRPr/>
          </a:p>
        </p:txBody>
      </p:sp>
      <p:sp>
        <p:nvSpPr>
          <p:cNvPr id="490" name="Google Shape;490;p38"/>
          <p:cNvSpPr txBox="1"/>
          <p:nvPr>
            <p:ph idx="12" type="sldNum"/>
          </p:nvPr>
        </p:nvSpPr>
        <p:spPr>
          <a:xfrm>
            <a:off x="7618000" y="4636500"/>
            <a:ext cx="1487400" cy="315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pSp>
        <p:nvGrpSpPr>
          <p:cNvPr id="491" name="Google Shape;491;p38"/>
          <p:cNvGrpSpPr/>
          <p:nvPr/>
        </p:nvGrpSpPr>
        <p:grpSpPr>
          <a:xfrm>
            <a:off x="282216" y="590918"/>
            <a:ext cx="369505" cy="369505"/>
            <a:chOff x="2594050" y="1631825"/>
            <a:chExt cx="439625" cy="439625"/>
          </a:xfrm>
        </p:grpSpPr>
        <p:sp>
          <p:nvSpPr>
            <p:cNvPr id="492" name="Google Shape;492;p38"/>
            <p:cNvSpPr/>
            <p:nvPr/>
          </p:nvSpPr>
          <p:spPr>
            <a:xfrm>
              <a:off x="2594050" y="1883300"/>
              <a:ext cx="188175" cy="188150"/>
            </a:xfrm>
            <a:custGeom>
              <a:rect b="b" l="l" r="r" t="t"/>
              <a:pathLst>
                <a:path extrusionOk="0" fill="none" h="7526" w="7527">
                  <a:moveTo>
                    <a:pt x="5992" y="0"/>
                  </a:moveTo>
                  <a:lnTo>
                    <a:pt x="537" y="6430"/>
                  </a:lnTo>
                  <a:lnTo>
                    <a:pt x="1" y="7526"/>
                  </a:lnTo>
                  <a:lnTo>
                    <a:pt x="1097" y="6990"/>
                  </a:lnTo>
                  <a:lnTo>
                    <a:pt x="7526" y="1534"/>
                  </a:lnTo>
                  <a:lnTo>
                    <a:pt x="5992" y="0"/>
                  </a:lnTo>
                  <a:close/>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38"/>
            <p:cNvSpPr/>
            <p:nvPr/>
          </p:nvSpPr>
          <p:spPr>
            <a:xfrm>
              <a:off x="2857700" y="1631825"/>
              <a:ext cx="175975" cy="176000"/>
            </a:xfrm>
            <a:custGeom>
              <a:rect b="b" l="l" r="r" t="t"/>
              <a:pathLst>
                <a:path extrusionOk="0" fill="none" h="7040" w="7039">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38"/>
            <p:cNvSpPr/>
            <p:nvPr/>
          </p:nvSpPr>
          <p:spPr>
            <a:xfrm>
              <a:off x="2662850" y="1699400"/>
              <a:ext cx="303250" cy="303250"/>
            </a:xfrm>
            <a:custGeom>
              <a:rect b="b" l="l" r="r" t="t"/>
              <a:pathLst>
                <a:path extrusionOk="0" fill="none" h="12130" w="1213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38"/>
            <p:cNvSpPr/>
            <p:nvPr/>
          </p:nvSpPr>
          <p:spPr>
            <a:xfrm>
              <a:off x="2801675" y="1740825"/>
              <a:ext cx="49950" cy="49950"/>
            </a:xfrm>
            <a:custGeom>
              <a:rect b="b" l="l" r="r" t="t"/>
              <a:pathLst>
                <a:path extrusionOk="0" fill="none" h="1998" w="1998">
                  <a:moveTo>
                    <a:pt x="1" y="1997"/>
                  </a:moveTo>
                  <a:lnTo>
                    <a:pt x="1998" y="0"/>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496" name="Google Shape;496;p38"/>
          <p:cNvPicPr preferRelativeResize="0"/>
          <p:nvPr/>
        </p:nvPicPr>
        <p:blipFill>
          <a:blip r:embed="rId3">
            <a:alphaModFix/>
          </a:blip>
          <a:stretch>
            <a:fillRect/>
          </a:stretch>
        </p:blipFill>
        <p:spPr>
          <a:xfrm>
            <a:off x="890475" y="1319250"/>
            <a:ext cx="2541675" cy="1862550"/>
          </a:xfrm>
          <a:prstGeom prst="rect">
            <a:avLst/>
          </a:prstGeom>
          <a:noFill/>
          <a:ln>
            <a:noFill/>
          </a:ln>
        </p:spPr>
      </p:pic>
      <p:pic>
        <p:nvPicPr>
          <p:cNvPr id="497" name="Google Shape;497;p38"/>
          <p:cNvPicPr preferRelativeResize="0"/>
          <p:nvPr/>
        </p:nvPicPr>
        <p:blipFill>
          <a:blip r:embed="rId4">
            <a:alphaModFix/>
          </a:blip>
          <a:stretch>
            <a:fillRect/>
          </a:stretch>
        </p:blipFill>
        <p:spPr>
          <a:xfrm>
            <a:off x="890475" y="3275638"/>
            <a:ext cx="2541675" cy="1833448"/>
          </a:xfrm>
          <a:prstGeom prst="rect">
            <a:avLst/>
          </a:prstGeom>
          <a:noFill/>
          <a:ln>
            <a:noFill/>
          </a:ln>
        </p:spPr>
      </p:pic>
      <p:pic>
        <p:nvPicPr>
          <p:cNvPr id="498" name="Google Shape;498;p38"/>
          <p:cNvPicPr preferRelativeResize="0"/>
          <p:nvPr/>
        </p:nvPicPr>
        <p:blipFill>
          <a:blip r:embed="rId5">
            <a:alphaModFix/>
          </a:blip>
          <a:stretch>
            <a:fillRect/>
          </a:stretch>
        </p:blipFill>
        <p:spPr>
          <a:xfrm>
            <a:off x="3653600" y="1319250"/>
            <a:ext cx="2541675" cy="1862546"/>
          </a:xfrm>
          <a:prstGeom prst="rect">
            <a:avLst/>
          </a:prstGeom>
          <a:noFill/>
          <a:ln>
            <a:noFill/>
          </a:ln>
        </p:spPr>
      </p:pic>
      <p:pic>
        <p:nvPicPr>
          <p:cNvPr id="499" name="Google Shape;499;p38"/>
          <p:cNvPicPr preferRelativeResize="0"/>
          <p:nvPr/>
        </p:nvPicPr>
        <p:blipFill>
          <a:blip r:embed="rId6">
            <a:alphaModFix/>
          </a:blip>
          <a:stretch>
            <a:fillRect/>
          </a:stretch>
        </p:blipFill>
        <p:spPr>
          <a:xfrm>
            <a:off x="3807350" y="3317425"/>
            <a:ext cx="2387925" cy="174988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sp>
        <p:nvSpPr>
          <p:cNvPr id="504" name="Google Shape;504;p39"/>
          <p:cNvSpPr txBox="1"/>
          <p:nvPr>
            <p:ph type="ctrTitle"/>
          </p:nvPr>
        </p:nvSpPr>
        <p:spPr>
          <a:xfrm>
            <a:off x="463525" y="3371599"/>
            <a:ext cx="4094400" cy="659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FINAL CONCLUSIONS</a:t>
            </a:r>
            <a:endParaRPr sz="2400"/>
          </a:p>
        </p:txBody>
      </p:sp>
      <p:sp>
        <p:nvSpPr>
          <p:cNvPr id="505" name="Google Shape;505;p39"/>
          <p:cNvSpPr txBox="1"/>
          <p:nvPr>
            <p:ph idx="1" type="subTitle"/>
          </p:nvPr>
        </p:nvSpPr>
        <p:spPr>
          <a:xfrm>
            <a:off x="463525" y="3975450"/>
            <a:ext cx="4094400" cy="6594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lang="en" sz="1200"/>
              <a:t>Summary, </a:t>
            </a:r>
            <a:r>
              <a:rPr lang="en" sz="1200"/>
              <a:t>Takeaways</a:t>
            </a:r>
            <a:r>
              <a:rPr lang="en" sz="1200"/>
              <a:t>, Recommendations, and Future Work</a:t>
            </a:r>
            <a:r>
              <a:rPr lang="en" sz="1200"/>
              <a:t> </a:t>
            </a:r>
            <a:endParaRPr sz="1200"/>
          </a:p>
        </p:txBody>
      </p:sp>
      <p:sp>
        <p:nvSpPr>
          <p:cNvPr id="506" name="Google Shape;506;p39"/>
          <p:cNvSpPr txBox="1"/>
          <p:nvPr>
            <p:ph idx="12" type="sldNum"/>
          </p:nvPr>
        </p:nvSpPr>
        <p:spPr>
          <a:xfrm>
            <a:off x="7618000" y="4636500"/>
            <a:ext cx="1487400" cy="315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07" name="Google Shape;507;p39"/>
          <p:cNvSpPr txBox="1"/>
          <p:nvPr/>
        </p:nvSpPr>
        <p:spPr>
          <a:xfrm>
            <a:off x="463525" y="0"/>
            <a:ext cx="2181600" cy="31362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2000">
                <a:solidFill>
                  <a:srgbClr val="3F5378"/>
                </a:solidFill>
                <a:latin typeface="Roboto Condensed"/>
                <a:ea typeface="Roboto Condensed"/>
                <a:cs typeface="Roboto Condensed"/>
                <a:sym typeface="Roboto Condensed"/>
              </a:rPr>
              <a:t>5</a:t>
            </a:r>
            <a:endParaRPr b="1" sz="3000">
              <a:solidFill>
                <a:srgbClr val="3F5378"/>
              </a:solidFill>
              <a:latin typeface="Roboto Condensed"/>
              <a:ea typeface="Roboto Condensed"/>
              <a:cs typeface="Roboto Condensed"/>
              <a:sym typeface="Roboto Condense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13"/>
          <p:cNvSpPr txBox="1"/>
          <p:nvPr>
            <p:ph type="ctrTitle"/>
          </p:nvPr>
        </p:nvSpPr>
        <p:spPr>
          <a:xfrm>
            <a:off x="463525" y="3371599"/>
            <a:ext cx="4094400" cy="659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INTRODUCTION</a:t>
            </a:r>
            <a:endParaRPr sz="2400"/>
          </a:p>
        </p:txBody>
      </p:sp>
      <p:sp>
        <p:nvSpPr>
          <p:cNvPr id="213" name="Google Shape;213;p13"/>
          <p:cNvSpPr txBox="1"/>
          <p:nvPr>
            <p:ph idx="1" type="subTitle"/>
          </p:nvPr>
        </p:nvSpPr>
        <p:spPr>
          <a:xfrm>
            <a:off x="463525" y="3975450"/>
            <a:ext cx="4094400" cy="5025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lang="en" sz="1200"/>
              <a:t>Data acquisition, Objectives, and Scope</a:t>
            </a:r>
            <a:endParaRPr sz="1200"/>
          </a:p>
        </p:txBody>
      </p:sp>
      <p:sp>
        <p:nvSpPr>
          <p:cNvPr id="214" name="Google Shape;214;p13"/>
          <p:cNvSpPr txBox="1"/>
          <p:nvPr>
            <p:ph idx="12" type="sldNum"/>
          </p:nvPr>
        </p:nvSpPr>
        <p:spPr>
          <a:xfrm>
            <a:off x="7618000" y="4636500"/>
            <a:ext cx="1487400" cy="315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15" name="Google Shape;215;p13"/>
          <p:cNvSpPr txBox="1"/>
          <p:nvPr/>
        </p:nvSpPr>
        <p:spPr>
          <a:xfrm>
            <a:off x="463525" y="0"/>
            <a:ext cx="2181600" cy="31362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2000">
                <a:solidFill>
                  <a:srgbClr val="3F5378"/>
                </a:solidFill>
                <a:latin typeface="Roboto Condensed"/>
                <a:ea typeface="Roboto Condensed"/>
                <a:cs typeface="Roboto Condensed"/>
                <a:sym typeface="Roboto Condensed"/>
              </a:rPr>
              <a:t>1</a:t>
            </a:r>
            <a:endParaRPr b="1" sz="3000">
              <a:solidFill>
                <a:srgbClr val="3F5378"/>
              </a:solidFill>
              <a:latin typeface="Roboto Condensed"/>
              <a:ea typeface="Roboto Condensed"/>
              <a:cs typeface="Roboto Condensed"/>
              <a:sym typeface="Roboto Condense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1" name="Shape 511"/>
        <p:cNvGrpSpPr/>
        <p:nvPr/>
      </p:nvGrpSpPr>
      <p:grpSpPr>
        <a:xfrm>
          <a:off x="0" y="0"/>
          <a:ext cx="0" cy="0"/>
          <a:chOff x="0" y="0"/>
          <a:chExt cx="0" cy="0"/>
        </a:xfrm>
      </p:grpSpPr>
      <p:sp>
        <p:nvSpPr>
          <p:cNvPr id="512" name="Google Shape;512;p40"/>
          <p:cNvSpPr txBox="1"/>
          <p:nvPr>
            <p:ph type="title"/>
          </p:nvPr>
        </p:nvSpPr>
        <p:spPr>
          <a:xfrm>
            <a:off x="814275" y="392575"/>
            <a:ext cx="5492400" cy="766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SUMMARY</a:t>
            </a:r>
            <a:endParaRPr/>
          </a:p>
        </p:txBody>
      </p:sp>
      <p:sp>
        <p:nvSpPr>
          <p:cNvPr id="513" name="Google Shape;513;p40"/>
          <p:cNvSpPr txBox="1"/>
          <p:nvPr>
            <p:ph idx="1" type="body"/>
          </p:nvPr>
        </p:nvSpPr>
        <p:spPr>
          <a:xfrm>
            <a:off x="282225" y="1327350"/>
            <a:ext cx="8077500" cy="3693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000000"/>
              </a:buClr>
              <a:buSzPts val="1800"/>
              <a:buChar char="▰"/>
            </a:pPr>
            <a:r>
              <a:rPr lang="en" sz="1800">
                <a:solidFill>
                  <a:srgbClr val="000000"/>
                </a:solidFill>
              </a:rPr>
              <a:t>Our project performed </a:t>
            </a:r>
            <a:r>
              <a:rPr b="1" lang="en" sz="1800">
                <a:solidFill>
                  <a:srgbClr val="000000"/>
                </a:solidFill>
                <a:latin typeface="Roboto Condensed"/>
                <a:ea typeface="Roboto Condensed"/>
                <a:cs typeface="Roboto Condensed"/>
                <a:sym typeface="Roboto Condensed"/>
              </a:rPr>
              <a:t>exploratory</a:t>
            </a:r>
            <a:r>
              <a:rPr lang="en" sz="1800">
                <a:solidFill>
                  <a:srgbClr val="000000"/>
                </a:solidFill>
              </a:rPr>
              <a:t> and </a:t>
            </a:r>
            <a:r>
              <a:rPr b="1" lang="en" sz="1800">
                <a:solidFill>
                  <a:srgbClr val="000000"/>
                </a:solidFill>
                <a:latin typeface="Roboto Condensed"/>
                <a:ea typeface="Roboto Condensed"/>
                <a:cs typeface="Roboto Condensed"/>
                <a:sym typeface="Roboto Condensed"/>
              </a:rPr>
              <a:t>inferential analysis</a:t>
            </a:r>
            <a:r>
              <a:rPr lang="en" sz="1800">
                <a:solidFill>
                  <a:srgbClr val="000000"/>
                </a:solidFill>
              </a:rPr>
              <a:t> on the student performance datasets</a:t>
            </a:r>
            <a:endParaRPr sz="1800">
              <a:solidFill>
                <a:srgbClr val="000000"/>
              </a:solidFill>
            </a:endParaRPr>
          </a:p>
          <a:p>
            <a:pPr indent="-342900" lvl="0" marL="457200" rtl="0" algn="l">
              <a:spcBef>
                <a:spcPts val="1000"/>
              </a:spcBef>
              <a:spcAft>
                <a:spcPts val="0"/>
              </a:spcAft>
              <a:buClr>
                <a:srgbClr val="000000"/>
              </a:buClr>
              <a:buSzPts val="1800"/>
              <a:buChar char="▰"/>
            </a:pPr>
            <a:r>
              <a:rPr lang="en" sz="1800">
                <a:solidFill>
                  <a:srgbClr val="000000"/>
                </a:solidFill>
              </a:rPr>
              <a:t>The results indicate </a:t>
            </a:r>
            <a:r>
              <a:rPr b="1" lang="en" sz="1800">
                <a:solidFill>
                  <a:srgbClr val="000000"/>
                </a:solidFill>
                <a:latin typeface="Roboto Condensed"/>
                <a:ea typeface="Roboto Condensed"/>
                <a:cs typeface="Roboto Condensed"/>
                <a:sym typeface="Roboto Condensed"/>
              </a:rPr>
              <a:t>gender, school, and course</a:t>
            </a:r>
            <a:r>
              <a:rPr lang="en" sz="1800">
                <a:solidFill>
                  <a:srgbClr val="000000"/>
                </a:solidFill>
              </a:rPr>
              <a:t> significantly affects </a:t>
            </a:r>
            <a:r>
              <a:rPr b="1" lang="en" sz="1800">
                <a:solidFill>
                  <a:srgbClr val="000000"/>
                </a:solidFill>
                <a:latin typeface="Roboto Condensed"/>
                <a:ea typeface="Roboto Condensed"/>
                <a:cs typeface="Roboto Condensed"/>
                <a:sym typeface="Roboto Condensed"/>
              </a:rPr>
              <a:t>final grades</a:t>
            </a:r>
            <a:endParaRPr b="1" sz="1800">
              <a:solidFill>
                <a:srgbClr val="000000"/>
              </a:solidFill>
              <a:latin typeface="Roboto Condensed"/>
              <a:ea typeface="Roboto Condensed"/>
              <a:cs typeface="Roboto Condensed"/>
              <a:sym typeface="Roboto Condensed"/>
            </a:endParaRPr>
          </a:p>
          <a:p>
            <a:pPr indent="-342900" lvl="0" marL="457200" rtl="0" algn="l">
              <a:spcBef>
                <a:spcPts val="1000"/>
              </a:spcBef>
              <a:spcAft>
                <a:spcPts val="0"/>
              </a:spcAft>
              <a:buClr>
                <a:srgbClr val="000000"/>
              </a:buClr>
              <a:buSzPts val="1800"/>
              <a:buChar char="▰"/>
            </a:pPr>
            <a:r>
              <a:rPr lang="en" sz="1800">
                <a:solidFill>
                  <a:srgbClr val="000000"/>
                </a:solidFill>
              </a:rPr>
              <a:t>Also, there were other </a:t>
            </a:r>
            <a:r>
              <a:rPr b="1" lang="en" sz="1800">
                <a:solidFill>
                  <a:srgbClr val="000000"/>
                </a:solidFill>
                <a:latin typeface="Roboto Condensed"/>
                <a:ea typeface="Roboto Condensed"/>
                <a:cs typeface="Roboto Condensed"/>
                <a:sym typeface="Roboto Condensed"/>
              </a:rPr>
              <a:t>two-way and three-way interactions</a:t>
            </a:r>
            <a:r>
              <a:rPr lang="en" sz="1800">
                <a:solidFill>
                  <a:srgbClr val="000000"/>
                </a:solidFill>
              </a:rPr>
              <a:t> between among these factors as well that influenced the final grades</a:t>
            </a:r>
            <a:endParaRPr sz="1800">
              <a:solidFill>
                <a:srgbClr val="000000"/>
              </a:solidFill>
            </a:endParaRPr>
          </a:p>
          <a:p>
            <a:pPr indent="-342900" lvl="0" marL="457200" rtl="0" algn="l">
              <a:spcBef>
                <a:spcPts val="1000"/>
              </a:spcBef>
              <a:spcAft>
                <a:spcPts val="0"/>
              </a:spcAft>
              <a:buClr>
                <a:srgbClr val="000000"/>
              </a:buClr>
              <a:buSzPts val="1800"/>
              <a:buChar char="▰"/>
            </a:pPr>
            <a:r>
              <a:rPr lang="en" sz="1800">
                <a:solidFill>
                  <a:srgbClr val="000000"/>
                </a:solidFill>
              </a:rPr>
              <a:t>Finally, a predictive model created using </a:t>
            </a:r>
            <a:r>
              <a:rPr b="1" lang="en" sz="1800">
                <a:solidFill>
                  <a:srgbClr val="000000"/>
                </a:solidFill>
                <a:latin typeface="Roboto Condensed"/>
                <a:ea typeface="Roboto Condensed"/>
                <a:cs typeface="Roboto Condensed"/>
                <a:sym typeface="Roboto Condensed"/>
              </a:rPr>
              <a:t>machine learning</a:t>
            </a:r>
            <a:r>
              <a:rPr lang="en" sz="1800">
                <a:solidFill>
                  <a:srgbClr val="000000"/>
                </a:solidFill>
              </a:rPr>
              <a:t> and </a:t>
            </a:r>
            <a:r>
              <a:rPr b="1" lang="en" sz="1800">
                <a:solidFill>
                  <a:srgbClr val="000000"/>
                </a:solidFill>
                <a:latin typeface="Roboto Condensed"/>
                <a:ea typeface="Roboto Condensed"/>
                <a:cs typeface="Roboto Condensed"/>
                <a:sym typeface="Roboto Condensed"/>
              </a:rPr>
              <a:t>feature extraction/selection</a:t>
            </a:r>
            <a:r>
              <a:rPr lang="en" sz="1800">
                <a:solidFill>
                  <a:srgbClr val="000000"/>
                </a:solidFill>
              </a:rPr>
              <a:t> techniques yielded significant performance in estimating the grade based on other factors</a:t>
            </a:r>
            <a:endParaRPr b="1" sz="1800">
              <a:solidFill>
                <a:srgbClr val="000000"/>
              </a:solidFill>
              <a:latin typeface="Roboto Condensed"/>
              <a:ea typeface="Roboto Condensed"/>
              <a:cs typeface="Roboto Condensed"/>
              <a:sym typeface="Roboto Condensed"/>
            </a:endParaRPr>
          </a:p>
          <a:p>
            <a:pPr indent="0" lvl="0" marL="0" rtl="0" algn="l">
              <a:spcBef>
                <a:spcPts val="1000"/>
              </a:spcBef>
              <a:spcAft>
                <a:spcPts val="1000"/>
              </a:spcAft>
              <a:buNone/>
            </a:pPr>
            <a:r>
              <a:t/>
            </a:r>
            <a:endParaRPr>
              <a:solidFill>
                <a:srgbClr val="FF0000"/>
              </a:solidFill>
            </a:endParaRPr>
          </a:p>
        </p:txBody>
      </p:sp>
      <p:sp>
        <p:nvSpPr>
          <p:cNvPr id="514" name="Google Shape;514;p40"/>
          <p:cNvSpPr txBox="1"/>
          <p:nvPr>
            <p:ph idx="12" type="sldNum"/>
          </p:nvPr>
        </p:nvSpPr>
        <p:spPr>
          <a:xfrm>
            <a:off x="7618000" y="4636500"/>
            <a:ext cx="1487400" cy="315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pSp>
        <p:nvGrpSpPr>
          <p:cNvPr id="515" name="Google Shape;515;p40"/>
          <p:cNvGrpSpPr/>
          <p:nvPr/>
        </p:nvGrpSpPr>
        <p:grpSpPr>
          <a:xfrm>
            <a:off x="282216" y="590918"/>
            <a:ext cx="369505" cy="369505"/>
            <a:chOff x="2594050" y="1631825"/>
            <a:chExt cx="439625" cy="439625"/>
          </a:xfrm>
        </p:grpSpPr>
        <p:sp>
          <p:nvSpPr>
            <p:cNvPr id="516" name="Google Shape;516;p40"/>
            <p:cNvSpPr/>
            <p:nvPr/>
          </p:nvSpPr>
          <p:spPr>
            <a:xfrm>
              <a:off x="2594050" y="1883300"/>
              <a:ext cx="188175" cy="188150"/>
            </a:xfrm>
            <a:custGeom>
              <a:rect b="b" l="l" r="r" t="t"/>
              <a:pathLst>
                <a:path extrusionOk="0" fill="none" h="7526" w="7527">
                  <a:moveTo>
                    <a:pt x="5992" y="0"/>
                  </a:moveTo>
                  <a:lnTo>
                    <a:pt x="537" y="6430"/>
                  </a:lnTo>
                  <a:lnTo>
                    <a:pt x="1" y="7526"/>
                  </a:lnTo>
                  <a:lnTo>
                    <a:pt x="1097" y="6990"/>
                  </a:lnTo>
                  <a:lnTo>
                    <a:pt x="7526" y="1534"/>
                  </a:lnTo>
                  <a:lnTo>
                    <a:pt x="5992" y="0"/>
                  </a:lnTo>
                  <a:close/>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40"/>
            <p:cNvSpPr/>
            <p:nvPr/>
          </p:nvSpPr>
          <p:spPr>
            <a:xfrm>
              <a:off x="2857700" y="1631825"/>
              <a:ext cx="175975" cy="176000"/>
            </a:xfrm>
            <a:custGeom>
              <a:rect b="b" l="l" r="r" t="t"/>
              <a:pathLst>
                <a:path extrusionOk="0" fill="none" h="7040" w="7039">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40"/>
            <p:cNvSpPr/>
            <p:nvPr/>
          </p:nvSpPr>
          <p:spPr>
            <a:xfrm>
              <a:off x="2662850" y="1699400"/>
              <a:ext cx="303250" cy="303250"/>
            </a:xfrm>
            <a:custGeom>
              <a:rect b="b" l="l" r="r" t="t"/>
              <a:pathLst>
                <a:path extrusionOk="0" fill="none" h="12130" w="1213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40"/>
            <p:cNvSpPr/>
            <p:nvPr/>
          </p:nvSpPr>
          <p:spPr>
            <a:xfrm>
              <a:off x="2801675" y="1740825"/>
              <a:ext cx="49950" cy="49950"/>
            </a:xfrm>
            <a:custGeom>
              <a:rect b="b" l="l" r="r" t="t"/>
              <a:pathLst>
                <a:path extrusionOk="0" fill="none" h="1998" w="1998">
                  <a:moveTo>
                    <a:pt x="1" y="1997"/>
                  </a:moveTo>
                  <a:lnTo>
                    <a:pt x="1998" y="0"/>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 name="Shape 523"/>
        <p:cNvGrpSpPr/>
        <p:nvPr/>
      </p:nvGrpSpPr>
      <p:grpSpPr>
        <a:xfrm>
          <a:off x="0" y="0"/>
          <a:ext cx="0" cy="0"/>
          <a:chOff x="0" y="0"/>
          <a:chExt cx="0" cy="0"/>
        </a:xfrm>
      </p:grpSpPr>
      <p:sp>
        <p:nvSpPr>
          <p:cNvPr id="524" name="Google Shape;524;p41"/>
          <p:cNvSpPr txBox="1"/>
          <p:nvPr>
            <p:ph type="title"/>
          </p:nvPr>
        </p:nvSpPr>
        <p:spPr>
          <a:xfrm>
            <a:off x="814275" y="392575"/>
            <a:ext cx="4773600" cy="766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RECOMMENDATIONS &amp; FUTURE WORK</a:t>
            </a:r>
            <a:endParaRPr/>
          </a:p>
        </p:txBody>
      </p:sp>
      <p:sp>
        <p:nvSpPr>
          <p:cNvPr id="525" name="Google Shape;525;p41"/>
          <p:cNvSpPr txBox="1"/>
          <p:nvPr>
            <p:ph idx="1" type="body"/>
          </p:nvPr>
        </p:nvSpPr>
        <p:spPr>
          <a:xfrm>
            <a:off x="282225" y="1327350"/>
            <a:ext cx="8077500" cy="31479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000000"/>
              </a:buClr>
              <a:buSzPts val="1800"/>
              <a:buChar char="▰"/>
            </a:pPr>
            <a:r>
              <a:rPr lang="en" sz="1800">
                <a:solidFill>
                  <a:srgbClr val="000000"/>
                </a:solidFill>
              </a:rPr>
              <a:t>Future work must consider exploring more ML </a:t>
            </a:r>
            <a:r>
              <a:rPr b="1" lang="en" sz="1800">
                <a:solidFill>
                  <a:srgbClr val="000000"/>
                </a:solidFill>
                <a:latin typeface="Roboto Condensed"/>
                <a:ea typeface="Roboto Condensed"/>
                <a:cs typeface="Roboto Condensed"/>
                <a:sym typeface="Roboto Condensed"/>
              </a:rPr>
              <a:t>algorithm models</a:t>
            </a:r>
            <a:r>
              <a:rPr lang="en" sz="1800">
                <a:solidFill>
                  <a:srgbClr val="000000"/>
                </a:solidFill>
              </a:rPr>
              <a:t>, </a:t>
            </a:r>
            <a:r>
              <a:rPr b="1" lang="en" sz="1800">
                <a:solidFill>
                  <a:srgbClr val="000000"/>
                </a:solidFill>
                <a:latin typeface="Roboto Condensed"/>
                <a:ea typeface="Roboto Condensed"/>
                <a:cs typeface="Roboto Condensed"/>
                <a:sym typeface="Roboto Condensed"/>
              </a:rPr>
              <a:t>feature engineering</a:t>
            </a:r>
            <a:r>
              <a:rPr lang="en" sz="1800">
                <a:solidFill>
                  <a:srgbClr val="000000"/>
                </a:solidFill>
              </a:rPr>
              <a:t>, and </a:t>
            </a:r>
            <a:r>
              <a:rPr b="1" lang="en" sz="1800">
                <a:solidFill>
                  <a:srgbClr val="000000"/>
                </a:solidFill>
                <a:latin typeface="Roboto Condensed"/>
                <a:ea typeface="Roboto Condensed"/>
                <a:cs typeface="Roboto Condensed"/>
                <a:sym typeface="Roboto Condensed"/>
              </a:rPr>
              <a:t>ensemble</a:t>
            </a:r>
            <a:r>
              <a:rPr lang="en" sz="1800">
                <a:solidFill>
                  <a:srgbClr val="000000"/>
                </a:solidFill>
              </a:rPr>
              <a:t> techniques to further enhance performance</a:t>
            </a:r>
            <a:endParaRPr sz="1800">
              <a:solidFill>
                <a:srgbClr val="000000"/>
              </a:solidFill>
            </a:endParaRPr>
          </a:p>
          <a:p>
            <a:pPr indent="-342900" lvl="0" marL="457200" rtl="0" algn="l">
              <a:spcBef>
                <a:spcPts val="1000"/>
              </a:spcBef>
              <a:spcAft>
                <a:spcPts val="0"/>
              </a:spcAft>
              <a:buClr>
                <a:srgbClr val="000000"/>
              </a:buClr>
              <a:buSzPts val="1800"/>
              <a:buChar char="▰"/>
            </a:pPr>
            <a:r>
              <a:rPr lang="en" sz="1800">
                <a:solidFill>
                  <a:srgbClr val="000000"/>
                </a:solidFill>
              </a:rPr>
              <a:t>The algorithms with </a:t>
            </a:r>
            <a:r>
              <a:rPr b="1" lang="en" sz="1800">
                <a:solidFill>
                  <a:srgbClr val="000000"/>
                </a:solidFill>
                <a:latin typeface="Roboto Condensed"/>
                <a:ea typeface="Roboto Condensed"/>
                <a:cs typeface="Roboto Condensed"/>
                <a:sym typeface="Roboto Condensed"/>
              </a:rPr>
              <a:t>hyper-parameters</a:t>
            </a:r>
            <a:r>
              <a:rPr lang="en" sz="1800">
                <a:solidFill>
                  <a:srgbClr val="000000"/>
                </a:solidFill>
              </a:rPr>
              <a:t> must be </a:t>
            </a:r>
            <a:r>
              <a:rPr b="1" lang="en" sz="1800">
                <a:solidFill>
                  <a:srgbClr val="000000"/>
                </a:solidFill>
                <a:latin typeface="Roboto Condensed"/>
                <a:ea typeface="Roboto Condensed"/>
                <a:cs typeface="Roboto Condensed"/>
                <a:sym typeface="Roboto Condensed"/>
              </a:rPr>
              <a:t>tuned</a:t>
            </a:r>
            <a:r>
              <a:rPr lang="en" sz="1800">
                <a:solidFill>
                  <a:srgbClr val="000000"/>
                </a:solidFill>
              </a:rPr>
              <a:t> to achieve the maximum performance</a:t>
            </a:r>
            <a:endParaRPr sz="1800">
              <a:solidFill>
                <a:srgbClr val="000000"/>
              </a:solidFill>
            </a:endParaRPr>
          </a:p>
          <a:p>
            <a:pPr indent="-342900" lvl="0" marL="457200" rtl="0" algn="l">
              <a:spcBef>
                <a:spcPts val="1000"/>
              </a:spcBef>
              <a:spcAft>
                <a:spcPts val="0"/>
              </a:spcAft>
              <a:buClr>
                <a:srgbClr val="000000"/>
              </a:buClr>
              <a:buSzPts val="1800"/>
              <a:buChar char="▰"/>
            </a:pPr>
            <a:r>
              <a:rPr lang="en" sz="1800">
                <a:solidFill>
                  <a:srgbClr val="000000"/>
                </a:solidFill>
              </a:rPr>
              <a:t>There should be a holistic optimization that takes into account </a:t>
            </a:r>
            <a:r>
              <a:rPr b="1" lang="en" sz="1800">
                <a:solidFill>
                  <a:srgbClr val="000000"/>
                </a:solidFill>
                <a:latin typeface="Roboto Condensed"/>
                <a:ea typeface="Roboto Condensed"/>
                <a:cs typeface="Roboto Condensed"/>
                <a:sym typeface="Roboto Condensed"/>
              </a:rPr>
              <a:t>algorithm tuning and feature unions</a:t>
            </a:r>
            <a:r>
              <a:rPr lang="en" sz="1800">
                <a:solidFill>
                  <a:srgbClr val="000000"/>
                </a:solidFill>
              </a:rPr>
              <a:t> to derive the most optimal performance</a:t>
            </a:r>
            <a:endParaRPr sz="1800">
              <a:solidFill>
                <a:srgbClr val="000000"/>
              </a:solidFill>
            </a:endParaRPr>
          </a:p>
          <a:p>
            <a:pPr indent="-342900" lvl="0" marL="457200" rtl="0" algn="l">
              <a:spcBef>
                <a:spcPts val="1000"/>
              </a:spcBef>
              <a:spcAft>
                <a:spcPts val="0"/>
              </a:spcAft>
              <a:buClr>
                <a:srgbClr val="000000"/>
              </a:buClr>
              <a:buSzPts val="1800"/>
              <a:buChar char="▰"/>
            </a:pPr>
            <a:r>
              <a:rPr lang="en" sz="1800">
                <a:solidFill>
                  <a:srgbClr val="000000"/>
                </a:solidFill>
              </a:rPr>
              <a:t>The predictive model should be </a:t>
            </a:r>
            <a:r>
              <a:rPr b="1" lang="en" sz="1800">
                <a:solidFill>
                  <a:srgbClr val="000000"/>
                </a:solidFill>
                <a:latin typeface="Roboto Condensed"/>
                <a:ea typeface="Roboto Condensed"/>
                <a:cs typeface="Roboto Condensed"/>
                <a:sym typeface="Roboto Condensed"/>
              </a:rPr>
              <a:t>automated</a:t>
            </a:r>
            <a:r>
              <a:rPr lang="en" sz="1800">
                <a:solidFill>
                  <a:srgbClr val="000000"/>
                </a:solidFill>
              </a:rPr>
              <a:t> using </a:t>
            </a:r>
            <a:r>
              <a:rPr b="1" lang="en" sz="1800">
                <a:solidFill>
                  <a:srgbClr val="000000"/>
                </a:solidFill>
                <a:latin typeface="Roboto Condensed"/>
                <a:ea typeface="Roboto Condensed"/>
                <a:cs typeface="Roboto Condensed"/>
                <a:sym typeface="Roboto Condensed"/>
              </a:rPr>
              <a:t>pipeline modules</a:t>
            </a:r>
            <a:endParaRPr b="1" sz="1800">
              <a:solidFill>
                <a:srgbClr val="000000"/>
              </a:solidFill>
              <a:latin typeface="Roboto Condensed"/>
              <a:ea typeface="Roboto Condensed"/>
              <a:cs typeface="Roboto Condensed"/>
              <a:sym typeface="Roboto Condensed"/>
            </a:endParaRPr>
          </a:p>
          <a:p>
            <a:pPr indent="-342900" lvl="0" marL="457200" rtl="0" algn="l">
              <a:spcBef>
                <a:spcPts val="1000"/>
              </a:spcBef>
              <a:spcAft>
                <a:spcPts val="0"/>
              </a:spcAft>
              <a:buClr>
                <a:srgbClr val="000000"/>
              </a:buClr>
              <a:buSzPts val="1800"/>
              <a:buFont typeface="Roboto Condensed"/>
              <a:buChar char="▰"/>
            </a:pPr>
            <a:r>
              <a:rPr b="1" lang="en" sz="1800">
                <a:solidFill>
                  <a:srgbClr val="000000"/>
                </a:solidFill>
                <a:latin typeface="Roboto Condensed"/>
                <a:ea typeface="Roboto Condensed"/>
                <a:cs typeface="Roboto Condensed"/>
                <a:sym typeface="Roboto Condensed"/>
              </a:rPr>
              <a:t>Coefficient analysis </a:t>
            </a:r>
            <a:r>
              <a:rPr lang="en" sz="1800">
                <a:solidFill>
                  <a:srgbClr val="000000"/>
                </a:solidFill>
              </a:rPr>
              <a:t>with recoded data could inform policy makers with decisions regarding social and educational investments/interventions</a:t>
            </a:r>
            <a:endParaRPr sz="1800">
              <a:solidFill>
                <a:srgbClr val="000000"/>
              </a:solidFill>
            </a:endParaRPr>
          </a:p>
          <a:p>
            <a:pPr indent="0" lvl="0" marL="0" rtl="0" algn="l">
              <a:spcBef>
                <a:spcPts val="1000"/>
              </a:spcBef>
              <a:spcAft>
                <a:spcPts val="1000"/>
              </a:spcAft>
              <a:buNone/>
            </a:pPr>
            <a:r>
              <a:t/>
            </a:r>
            <a:endParaRPr>
              <a:solidFill>
                <a:srgbClr val="FF0000"/>
              </a:solidFill>
            </a:endParaRPr>
          </a:p>
        </p:txBody>
      </p:sp>
      <p:sp>
        <p:nvSpPr>
          <p:cNvPr id="526" name="Google Shape;526;p41"/>
          <p:cNvSpPr txBox="1"/>
          <p:nvPr>
            <p:ph idx="12" type="sldNum"/>
          </p:nvPr>
        </p:nvSpPr>
        <p:spPr>
          <a:xfrm>
            <a:off x="7618000" y="4636500"/>
            <a:ext cx="1487400" cy="315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pSp>
        <p:nvGrpSpPr>
          <p:cNvPr id="527" name="Google Shape;527;p41"/>
          <p:cNvGrpSpPr/>
          <p:nvPr/>
        </p:nvGrpSpPr>
        <p:grpSpPr>
          <a:xfrm>
            <a:off x="282216" y="590918"/>
            <a:ext cx="369505" cy="369505"/>
            <a:chOff x="2594050" y="1631825"/>
            <a:chExt cx="439625" cy="439625"/>
          </a:xfrm>
        </p:grpSpPr>
        <p:sp>
          <p:nvSpPr>
            <p:cNvPr id="528" name="Google Shape;528;p41"/>
            <p:cNvSpPr/>
            <p:nvPr/>
          </p:nvSpPr>
          <p:spPr>
            <a:xfrm>
              <a:off x="2594050" y="1883300"/>
              <a:ext cx="188175" cy="188150"/>
            </a:xfrm>
            <a:custGeom>
              <a:rect b="b" l="l" r="r" t="t"/>
              <a:pathLst>
                <a:path extrusionOk="0" fill="none" h="7526" w="7527">
                  <a:moveTo>
                    <a:pt x="5992" y="0"/>
                  </a:moveTo>
                  <a:lnTo>
                    <a:pt x="537" y="6430"/>
                  </a:lnTo>
                  <a:lnTo>
                    <a:pt x="1" y="7526"/>
                  </a:lnTo>
                  <a:lnTo>
                    <a:pt x="1097" y="6990"/>
                  </a:lnTo>
                  <a:lnTo>
                    <a:pt x="7526" y="1534"/>
                  </a:lnTo>
                  <a:lnTo>
                    <a:pt x="5992" y="0"/>
                  </a:lnTo>
                  <a:close/>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41"/>
            <p:cNvSpPr/>
            <p:nvPr/>
          </p:nvSpPr>
          <p:spPr>
            <a:xfrm>
              <a:off x="2857700" y="1631825"/>
              <a:ext cx="175975" cy="176000"/>
            </a:xfrm>
            <a:custGeom>
              <a:rect b="b" l="l" r="r" t="t"/>
              <a:pathLst>
                <a:path extrusionOk="0" fill="none" h="7040" w="7039">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41"/>
            <p:cNvSpPr/>
            <p:nvPr/>
          </p:nvSpPr>
          <p:spPr>
            <a:xfrm>
              <a:off x="2662850" y="1699400"/>
              <a:ext cx="303250" cy="303250"/>
            </a:xfrm>
            <a:custGeom>
              <a:rect b="b" l="l" r="r" t="t"/>
              <a:pathLst>
                <a:path extrusionOk="0" fill="none" h="12130" w="1213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41"/>
            <p:cNvSpPr/>
            <p:nvPr/>
          </p:nvSpPr>
          <p:spPr>
            <a:xfrm>
              <a:off x="2801675" y="1740825"/>
              <a:ext cx="49950" cy="49950"/>
            </a:xfrm>
            <a:custGeom>
              <a:rect b="b" l="l" r="r" t="t"/>
              <a:pathLst>
                <a:path extrusionOk="0" fill="none" h="1998" w="1998">
                  <a:moveTo>
                    <a:pt x="1" y="1997"/>
                  </a:moveTo>
                  <a:lnTo>
                    <a:pt x="1998" y="0"/>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5" name="Shape 535"/>
        <p:cNvGrpSpPr/>
        <p:nvPr/>
      </p:nvGrpSpPr>
      <p:grpSpPr>
        <a:xfrm>
          <a:off x="0" y="0"/>
          <a:ext cx="0" cy="0"/>
          <a:chOff x="0" y="0"/>
          <a:chExt cx="0" cy="0"/>
        </a:xfrm>
      </p:grpSpPr>
      <p:sp>
        <p:nvSpPr>
          <p:cNvPr id="536" name="Google Shape;536;p42"/>
          <p:cNvSpPr txBox="1"/>
          <p:nvPr>
            <p:ph idx="4294967295" type="ctrTitle"/>
          </p:nvPr>
        </p:nvSpPr>
        <p:spPr>
          <a:xfrm>
            <a:off x="685800" y="2269150"/>
            <a:ext cx="5567700" cy="1159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7200">
                <a:solidFill>
                  <a:schemeClr val="accent5"/>
                </a:solidFill>
              </a:rPr>
              <a:t>THANK YOU</a:t>
            </a:r>
            <a:endParaRPr sz="7200">
              <a:solidFill>
                <a:schemeClr val="accent5"/>
              </a:solidFill>
            </a:endParaRPr>
          </a:p>
        </p:txBody>
      </p:sp>
      <p:sp>
        <p:nvSpPr>
          <p:cNvPr id="537" name="Google Shape;537;p42"/>
          <p:cNvSpPr txBox="1"/>
          <p:nvPr>
            <p:ph idx="4294967295" type="subTitle"/>
          </p:nvPr>
        </p:nvSpPr>
        <p:spPr>
          <a:xfrm>
            <a:off x="685800" y="3411552"/>
            <a:ext cx="5567700" cy="784800"/>
          </a:xfrm>
          <a:prstGeom prst="rect">
            <a:avLst/>
          </a:prstGeom>
        </p:spPr>
        <p:txBody>
          <a:bodyPr anchorCtr="0" anchor="ctr" bIns="91425" lIns="91425" spcFirstLastPara="1" rIns="91425" wrap="square" tIns="91425">
            <a:noAutofit/>
          </a:bodyPr>
          <a:lstStyle/>
          <a:p>
            <a:pPr indent="0" lvl="0" marL="0" rtl="0" algn="l">
              <a:spcBef>
                <a:spcPts val="600"/>
              </a:spcBef>
              <a:spcAft>
                <a:spcPts val="1000"/>
              </a:spcAft>
              <a:buNone/>
            </a:pPr>
            <a:r>
              <a:rPr lang="en"/>
              <a:t>Questions?</a:t>
            </a:r>
            <a:endParaRPr/>
          </a:p>
        </p:txBody>
      </p:sp>
      <p:grpSp>
        <p:nvGrpSpPr>
          <p:cNvPr id="538" name="Google Shape;538;p42"/>
          <p:cNvGrpSpPr/>
          <p:nvPr/>
        </p:nvGrpSpPr>
        <p:grpSpPr>
          <a:xfrm>
            <a:off x="6682481" y="378837"/>
            <a:ext cx="1588639" cy="1588655"/>
            <a:chOff x="6643075" y="3664250"/>
            <a:chExt cx="407950" cy="407975"/>
          </a:xfrm>
        </p:grpSpPr>
        <p:sp>
          <p:nvSpPr>
            <p:cNvPr id="539" name="Google Shape;539;p42"/>
            <p:cNvSpPr/>
            <p:nvPr/>
          </p:nvSpPr>
          <p:spPr>
            <a:xfrm>
              <a:off x="6794075" y="3815250"/>
              <a:ext cx="211300" cy="211300"/>
            </a:xfrm>
            <a:custGeom>
              <a:rect b="b" l="l" r="r" t="t"/>
              <a:pathLst>
                <a:path extrusionOk="0" fill="none" h="8452" w="8452">
                  <a:moveTo>
                    <a:pt x="0" y="8135"/>
                  </a:moveTo>
                  <a:lnTo>
                    <a:pt x="0" y="8135"/>
                  </a:lnTo>
                  <a:lnTo>
                    <a:pt x="438" y="8257"/>
                  </a:lnTo>
                  <a:lnTo>
                    <a:pt x="852" y="8354"/>
                  </a:lnTo>
                  <a:lnTo>
                    <a:pt x="1291" y="8403"/>
                  </a:lnTo>
                  <a:lnTo>
                    <a:pt x="1729" y="8452"/>
                  </a:lnTo>
                  <a:lnTo>
                    <a:pt x="2168" y="8452"/>
                  </a:lnTo>
                  <a:lnTo>
                    <a:pt x="2606" y="8427"/>
                  </a:lnTo>
                  <a:lnTo>
                    <a:pt x="3020" y="8378"/>
                  </a:lnTo>
                  <a:lnTo>
                    <a:pt x="3458" y="8281"/>
                  </a:lnTo>
                  <a:lnTo>
                    <a:pt x="3872" y="8184"/>
                  </a:lnTo>
                  <a:lnTo>
                    <a:pt x="4311" y="8037"/>
                  </a:lnTo>
                  <a:lnTo>
                    <a:pt x="4701" y="7867"/>
                  </a:lnTo>
                  <a:lnTo>
                    <a:pt x="5115" y="7672"/>
                  </a:lnTo>
                  <a:lnTo>
                    <a:pt x="5504" y="7429"/>
                  </a:lnTo>
                  <a:lnTo>
                    <a:pt x="5870" y="7185"/>
                  </a:lnTo>
                  <a:lnTo>
                    <a:pt x="6235" y="6893"/>
                  </a:lnTo>
                  <a:lnTo>
                    <a:pt x="6576" y="6576"/>
                  </a:lnTo>
                  <a:lnTo>
                    <a:pt x="6576" y="6576"/>
                  </a:lnTo>
                  <a:lnTo>
                    <a:pt x="6892" y="6235"/>
                  </a:lnTo>
                  <a:lnTo>
                    <a:pt x="7185" y="5870"/>
                  </a:lnTo>
                  <a:lnTo>
                    <a:pt x="7428" y="5505"/>
                  </a:lnTo>
                  <a:lnTo>
                    <a:pt x="7672" y="5115"/>
                  </a:lnTo>
                  <a:lnTo>
                    <a:pt x="7867" y="4701"/>
                  </a:lnTo>
                  <a:lnTo>
                    <a:pt x="8037" y="4311"/>
                  </a:lnTo>
                  <a:lnTo>
                    <a:pt x="8183" y="3873"/>
                  </a:lnTo>
                  <a:lnTo>
                    <a:pt x="8281" y="3459"/>
                  </a:lnTo>
                  <a:lnTo>
                    <a:pt x="8378" y="3020"/>
                  </a:lnTo>
                  <a:lnTo>
                    <a:pt x="8427" y="2606"/>
                  </a:lnTo>
                  <a:lnTo>
                    <a:pt x="8451" y="2168"/>
                  </a:lnTo>
                  <a:lnTo>
                    <a:pt x="8451" y="1730"/>
                  </a:lnTo>
                  <a:lnTo>
                    <a:pt x="8402" y="1291"/>
                  </a:lnTo>
                  <a:lnTo>
                    <a:pt x="8354" y="853"/>
                  </a:lnTo>
                  <a:lnTo>
                    <a:pt x="8256" y="439"/>
                  </a:lnTo>
                  <a:lnTo>
                    <a:pt x="8135" y="0"/>
                  </a:lnTo>
                </a:path>
              </a:pathLst>
            </a:custGeom>
            <a:noFill/>
            <a:ln cap="rnd" cmpd="sng" w="19050">
              <a:solidFill>
                <a:srgbClr val="C7D3E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42"/>
            <p:cNvSpPr/>
            <p:nvPr/>
          </p:nvSpPr>
          <p:spPr>
            <a:xfrm>
              <a:off x="6643075" y="3664250"/>
              <a:ext cx="407950" cy="407975"/>
            </a:xfrm>
            <a:custGeom>
              <a:rect b="b" l="l" r="r" t="t"/>
              <a:pathLst>
                <a:path extrusionOk="0" fill="none" h="16319" w="16318">
                  <a:moveTo>
                    <a:pt x="16074" y="244"/>
                  </a:moveTo>
                  <a:lnTo>
                    <a:pt x="16074" y="244"/>
                  </a:lnTo>
                  <a:lnTo>
                    <a:pt x="15928" y="122"/>
                  </a:lnTo>
                  <a:lnTo>
                    <a:pt x="15758" y="49"/>
                  </a:lnTo>
                  <a:lnTo>
                    <a:pt x="15538" y="0"/>
                  </a:lnTo>
                  <a:lnTo>
                    <a:pt x="15319" y="0"/>
                  </a:lnTo>
                  <a:lnTo>
                    <a:pt x="15051" y="25"/>
                  </a:lnTo>
                  <a:lnTo>
                    <a:pt x="14759" y="73"/>
                  </a:lnTo>
                  <a:lnTo>
                    <a:pt x="14442" y="171"/>
                  </a:lnTo>
                  <a:lnTo>
                    <a:pt x="14102" y="293"/>
                  </a:lnTo>
                  <a:lnTo>
                    <a:pt x="13736" y="439"/>
                  </a:lnTo>
                  <a:lnTo>
                    <a:pt x="13347" y="609"/>
                  </a:lnTo>
                  <a:lnTo>
                    <a:pt x="12957" y="828"/>
                  </a:lnTo>
                  <a:lnTo>
                    <a:pt x="12543" y="1048"/>
                  </a:lnTo>
                  <a:lnTo>
                    <a:pt x="11666" y="1608"/>
                  </a:lnTo>
                  <a:lnTo>
                    <a:pt x="10716" y="2265"/>
                  </a:lnTo>
                  <a:lnTo>
                    <a:pt x="10716" y="2265"/>
                  </a:lnTo>
                  <a:lnTo>
                    <a:pt x="10278" y="2095"/>
                  </a:lnTo>
                  <a:lnTo>
                    <a:pt x="9815" y="1949"/>
                  </a:lnTo>
                  <a:lnTo>
                    <a:pt x="9352" y="1851"/>
                  </a:lnTo>
                  <a:lnTo>
                    <a:pt x="8890" y="1778"/>
                  </a:lnTo>
                  <a:lnTo>
                    <a:pt x="8427" y="1730"/>
                  </a:lnTo>
                  <a:lnTo>
                    <a:pt x="7940" y="1730"/>
                  </a:lnTo>
                  <a:lnTo>
                    <a:pt x="7477" y="1778"/>
                  </a:lnTo>
                  <a:lnTo>
                    <a:pt x="7014" y="1827"/>
                  </a:lnTo>
                  <a:lnTo>
                    <a:pt x="6551" y="1924"/>
                  </a:lnTo>
                  <a:lnTo>
                    <a:pt x="6089" y="2070"/>
                  </a:lnTo>
                  <a:lnTo>
                    <a:pt x="5650" y="2241"/>
                  </a:lnTo>
                  <a:lnTo>
                    <a:pt x="5212" y="2436"/>
                  </a:lnTo>
                  <a:lnTo>
                    <a:pt x="4774" y="2679"/>
                  </a:lnTo>
                  <a:lnTo>
                    <a:pt x="4384" y="2972"/>
                  </a:lnTo>
                  <a:lnTo>
                    <a:pt x="3994" y="3264"/>
                  </a:lnTo>
                  <a:lnTo>
                    <a:pt x="3605" y="3605"/>
                  </a:lnTo>
                  <a:lnTo>
                    <a:pt x="3605" y="3605"/>
                  </a:lnTo>
                  <a:lnTo>
                    <a:pt x="3264" y="3995"/>
                  </a:lnTo>
                  <a:lnTo>
                    <a:pt x="2971" y="4384"/>
                  </a:lnTo>
                  <a:lnTo>
                    <a:pt x="2679" y="4774"/>
                  </a:lnTo>
                  <a:lnTo>
                    <a:pt x="2436" y="5212"/>
                  </a:lnTo>
                  <a:lnTo>
                    <a:pt x="2241" y="5651"/>
                  </a:lnTo>
                  <a:lnTo>
                    <a:pt x="2070" y="6089"/>
                  </a:lnTo>
                  <a:lnTo>
                    <a:pt x="1924" y="6552"/>
                  </a:lnTo>
                  <a:lnTo>
                    <a:pt x="1827" y="7015"/>
                  </a:lnTo>
                  <a:lnTo>
                    <a:pt x="1778" y="7477"/>
                  </a:lnTo>
                  <a:lnTo>
                    <a:pt x="1729" y="7940"/>
                  </a:lnTo>
                  <a:lnTo>
                    <a:pt x="1729" y="8427"/>
                  </a:lnTo>
                  <a:lnTo>
                    <a:pt x="1778" y="8890"/>
                  </a:lnTo>
                  <a:lnTo>
                    <a:pt x="1851" y="9353"/>
                  </a:lnTo>
                  <a:lnTo>
                    <a:pt x="1948" y="9815"/>
                  </a:lnTo>
                  <a:lnTo>
                    <a:pt x="2095" y="10278"/>
                  </a:lnTo>
                  <a:lnTo>
                    <a:pt x="2265" y="10716"/>
                  </a:lnTo>
                  <a:lnTo>
                    <a:pt x="2265" y="10716"/>
                  </a:lnTo>
                  <a:lnTo>
                    <a:pt x="1607" y="11666"/>
                  </a:lnTo>
                  <a:lnTo>
                    <a:pt x="1047" y="12543"/>
                  </a:lnTo>
                  <a:lnTo>
                    <a:pt x="828" y="12957"/>
                  </a:lnTo>
                  <a:lnTo>
                    <a:pt x="609" y="13347"/>
                  </a:lnTo>
                  <a:lnTo>
                    <a:pt x="438" y="13737"/>
                  </a:lnTo>
                  <a:lnTo>
                    <a:pt x="292" y="14102"/>
                  </a:lnTo>
                  <a:lnTo>
                    <a:pt x="170" y="14443"/>
                  </a:lnTo>
                  <a:lnTo>
                    <a:pt x="73" y="14759"/>
                  </a:lnTo>
                  <a:lnTo>
                    <a:pt x="24" y="15052"/>
                  </a:lnTo>
                  <a:lnTo>
                    <a:pt x="0" y="15320"/>
                  </a:lnTo>
                  <a:lnTo>
                    <a:pt x="0" y="15539"/>
                  </a:lnTo>
                  <a:lnTo>
                    <a:pt x="49" y="15758"/>
                  </a:lnTo>
                  <a:lnTo>
                    <a:pt x="122" y="15928"/>
                  </a:lnTo>
                  <a:lnTo>
                    <a:pt x="244" y="16075"/>
                  </a:lnTo>
                  <a:lnTo>
                    <a:pt x="244" y="16075"/>
                  </a:lnTo>
                  <a:lnTo>
                    <a:pt x="341" y="16172"/>
                  </a:lnTo>
                  <a:lnTo>
                    <a:pt x="487" y="16245"/>
                  </a:lnTo>
                  <a:lnTo>
                    <a:pt x="633" y="16294"/>
                  </a:lnTo>
                  <a:lnTo>
                    <a:pt x="804" y="16318"/>
                  </a:lnTo>
                  <a:lnTo>
                    <a:pt x="974" y="16318"/>
                  </a:lnTo>
                  <a:lnTo>
                    <a:pt x="1169" y="16318"/>
                  </a:lnTo>
                  <a:lnTo>
                    <a:pt x="1388" y="16269"/>
                  </a:lnTo>
                  <a:lnTo>
                    <a:pt x="1632" y="16221"/>
                  </a:lnTo>
                  <a:lnTo>
                    <a:pt x="2143" y="16075"/>
                  </a:lnTo>
                  <a:lnTo>
                    <a:pt x="2703" y="15831"/>
                  </a:lnTo>
                  <a:lnTo>
                    <a:pt x="3312" y="15539"/>
                  </a:lnTo>
                  <a:lnTo>
                    <a:pt x="3946" y="15149"/>
                  </a:lnTo>
                  <a:lnTo>
                    <a:pt x="4652" y="14711"/>
                  </a:lnTo>
                  <a:lnTo>
                    <a:pt x="5358" y="14224"/>
                  </a:lnTo>
                  <a:lnTo>
                    <a:pt x="6113" y="13663"/>
                  </a:lnTo>
                  <a:lnTo>
                    <a:pt x="6892" y="13055"/>
                  </a:lnTo>
                  <a:lnTo>
                    <a:pt x="7696" y="12397"/>
                  </a:lnTo>
                  <a:lnTo>
                    <a:pt x="8500" y="11691"/>
                  </a:lnTo>
                  <a:lnTo>
                    <a:pt x="9304" y="10936"/>
                  </a:lnTo>
                  <a:lnTo>
                    <a:pt x="10132" y="10132"/>
                  </a:lnTo>
                  <a:lnTo>
                    <a:pt x="10132" y="10132"/>
                  </a:lnTo>
                  <a:lnTo>
                    <a:pt x="10935" y="9304"/>
                  </a:lnTo>
                  <a:lnTo>
                    <a:pt x="11690" y="8500"/>
                  </a:lnTo>
                  <a:lnTo>
                    <a:pt x="12397" y="7696"/>
                  </a:lnTo>
                  <a:lnTo>
                    <a:pt x="13054" y="6893"/>
                  </a:lnTo>
                  <a:lnTo>
                    <a:pt x="13663" y="6113"/>
                  </a:lnTo>
                  <a:lnTo>
                    <a:pt x="14223" y="5358"/>
                  </a:lnTo>
                  <a:lnTo>
                    <a:pt x="14710" y="4652"/>
                  </a:lnTo>
                  <a:lnTo>
                    <a:pt x="15149" y="3946"/>
                  </a:lnTo>
                  <a:lnTo>
                    <a:pt x="15538" y="3313"/>
                  </a:lnTo>
                  <a:lnTo>
                    <a:pt x="15831" y="2704"/>
                  </a:lnTo>
                  <a:lnTo>
                    <a:pt x="16074" y="2144"/>
                  </a:lnTo>
                  <a:lnTo>
                    <a:pt x="16220" y="1632"/>
                  </a:lnTo>
                  <a:lnTo>
                    <a:pt x="16269" y="1389"/>
                  </a:lnTo>
                  <a:lnTo>
                    <a:pt x="16318" y="1169"/>
                  </a:lnTo>
                  <a:lnTo>
                    <a:pt x="16318" y="975"/>
                  </a:lnTo>
                  <a:lnTo>
                    <a:pt x="16318" y="804"/>
                  </a:lnTo>
                  <a:lnTo>
                    <a:pt x="16293" y="634"/>
                  </a:lnTo>
                  <a:lnTo>
                    <a:pt x="16245" y="487"/>
                  </a:lnTo>
                  <a:lnTo>
                    <a:pt x="16172" y="341"/>
                  </a:lnTo>
                  <a:lnTo>
                    <a:pt x="16074" y="244"/>
                  </a:lnTo>
                  <a:lnTo>
                    <a:pt x="16074" y="244"/>
                  </a:lnTo>
                  <a:close/>
                  <a:moveTo>
                    <a:pt x="1827" y="13810"/>
                  </a:moveTo>
                  <a:lnTo>
                    <a:pt x="1827" y="13810"/>
                  </a:lnTo>
                  <a:lnTo>
                    <a:pt x="1754" y="13737"/>
                  </a:lnTo>
                  <a:lnTo>
                    <a:pt x="1729" y="13639"/>
                  </a:lnTo>
                  <a:lnTo>
                    <a:pt x="1681" y="13542"/>
                  </a:lnTo>
                  <a:lnTo>
                    <a:pt x="1681" y="13444"/>
                  </a:lnTo>
                  <a:lnTo>
                    <a:pt x="1681" y="13176"/>
                  </a:lnTo>
                  <a:lnTo>
                    <a:pt x="1754" y="12884"/>
                  </a:lnTo>
                  <a:lnTo>
                    <a:pt x="1875" y="12519"/>
                  </a:lnTo>
                  <a:lnTo>
                    <a:pt x="2046" y="12153"/>
                  </a:lnTo>
                  <a:lnTo>
                    <a:pt x="2265" y="11715"/>
                  </a:lnTo>
                  <a:lnTo>
                    <a:pt x="2533" y="11277"/>
                  </a:lnTo>
                  <a:lnTo>
                    <a:pt x="2533" y="11277"/>
                  </a:lnTo>
                  <a:lnTo>
                    <a:pt x="2752" y="11642"/>
                  </a:lnTo>
                  <a:lnTo>
                    <a:pt x="3020" y="12007"/>
                  </a:lnTo>
                  <a:lnTo>
                    <a:pt x="3288" y="12373"/>
                  </a:lnTo>
                  <a:lnTo>
                    <a:pt x="3605" y="12714"/>
                  </a:lnTo>
                  <a:lnTo>
                    <a:pt x="3605" y="12714"/>
                  </a:lnTo>
                  <a:lnTo>
                    <a:pt x="3897" y="12957"/>
                  </a:lnTo>
                  <a:lnTo>
                    <a:pt x="4165" y="13201"/>
                  </a:lnTo>
                  <a:lnTo>
                    <a:pt x="4165" y="13201"/>
                  </a:lnTo>
                  <a:lnTo>
                    <a:pt x="3751" y="13444"/>
                  </a:lnTo>
                  <a:lnTo>
                    <a:pt x="3361" y="13639"/>
                  </a:lnTo>
                  <a:lnTo>
                    <a:pt x="3020" y="13785"/>
                  </a:lnTo>
                  <a:lnTo>
                    <a:pt x="2679" y="13883"/>
                  </a:lnTo>
                  <a:lnTo>
                    <a:pt x="2411" y="13956"/>
                  </a:lnTo>
                  <a:lnTo>
                    <a:pt x="2168" y="13956"/>
                  </a:lnTo>
                  <a:lnTo>
                    <a:pt x="2070" y="13931"/>
                  </a:lnTo>
                  <a:lnTo>
                    <a:pt x="1973" y="13907"/>
                  </a:lnTo>
                  <a:lnTo>
                    <a:pt x="1900" y="13858"/>
                  </a:lnTo>
                  <a:lnTo>
                    <a:pt x="1827" y="13810"/>
                  </a:lnTo>
                  <a:lnTo>
                    <a:pt x="1827" y="13810"/>
                  </a:lnTo>
                  <a:close/>
                  <a:moveTo>
                    <a:pt x="8159" y="4482"/>
                  </a:moveTo>
                  <a:lnTo>
                    <a:pt x="8159" y="4482"/>
                  </a:lnTo>
                  <a:lnTo>
                    <a:pt x="8037" y="4482"/>
                  </a:lnTo>
                  <a:lnTo>
                    <a:pt x="7940" y="4433"/>
                  </a:lnTo>
                  <a:lnTo>
                    <a:pt x="7842" y="4384"/>
                  </a:lnTo>
                  <a:lnTo>
                    <a:pt x="7745" y="4311"/>
                  </a:lnTo>
                  <a:lnTo>
                    <a:pt x="7672" y="4238"/>
                  </a:lnTo>
                  <a:lnTo>
                    <a:pt x="7623" y="4141"/>
                  </a:lnTo>
                  <a:lnTo>
                    <a:pt x="7574" y="4019"/>
                  </a:lnTo>
                  <a:lnTo>
                    <a:pt x="7574" y="3897"/>
                  </a:lnTo>
                  <a:lnTo>
                    <a:pt x="7574" y="3897"/>
                  </a:lnTo>
                  <a:lnTo>
                    <a:pt x="7574" y="3775"/>
                  </a:lnTo>
                  <a:lnTo>
                    <a:pt x="7623" y="3678"/>
                  </a:lnTo>
                  <a:lnTo>
                    <a:pt x="7672" y="3580"/>
                  </a:lnTo>
                  <a:lnTo>
                    <a:pt x="7745" y="3483"/>
                  </a:lnTo>
                  <a:lnTo>
                    <a:pt x="7842" y="3410"/>
                  </a:lnTo>
                  <a:lnTo>
                    <a:pt x="7940" y="3361"/>
                  </a:lnTo>
                  <a:lnTo>
                    <a:pt x="8037" y="3337"/>
                  </a:lnTo>
                  <a:lnTo>
                    <a:pt x="8159" y="3313"/>
                  </a:lnTo>
                  <a:lnTo>
                    <a:pt x="8159" y="3313"/>
                  </a:lnTo>
                  <a:lnTo>
                    <a:pt x="8281" y="3337"/>
                  </a:lnTo>
                  <a:lnTo>
                    <a:pt x="8378" y="3361"/>
                  </a:lnTo>
                  <a:lnTo>
                    <a:pt x="8476" y="3410"/>
                  </a:lnTo>
                  <a:lnTo>
                    <a:pt x="8573" y="3483"/>
                  </a:lnTo>
                  <a:lnTo>
                    <a:pt x="8646" y="3580"/>
                  </a:lnTo>
                  <a:lnTo>
                    <a:pt x="8695" y="3678"/>
                  </a:lnTo>
                  <a:lnTo>
                    <a:pt x="8743" y="3775"/>
                  </a:lnTo>
                  <a:lnTo>
                    <a:pt x="8743" y="3897"/>
                  </a:lnTo>
                  <a:lnTo>
                    <a:pt x="8743" y="3897"/>
                  </a:lnTo>
                  <a:lnTo>
                    <a:pt x="8743" y="4019"/>
                  </a:lnTo>
                  <a:lnTo>
                    <a:pt x="8695" y="4141"/>
                  </a:lnTo>
                  <a:lnTo>
                    <a:pt x="8646" y="4238"/>
                  </a:lnTo>
                  <a:lnTo>
                    <a:pt x="8573" y="4311"/>
                  </a:lnTo>
                  <a:lnTo>
                    <a:pt x="8476" y="4384"/>
                  </a:lnTo>
                  <a:lnTo>
                    <a:pt x="8378" y="4433"/>
                  </a:lnTo>
                  <a:lnTo>
                    <a:pt x="8281" y="4482"/>
                  </a:lnTo>
                  <a:lnTo>
                    <a:pt x="8159" y="4482"/>
                  </a:lnTo>
                  <a:lnTo>
                    <a:pt x="8159" y="4482"/>
                  </a:lnTo>
                  <a:close/>
                  <a:moveTo>
                    <a:pt x="9133" y="5943"/>
                  </a:moveTo>
                  <a:lnTo>
                    <a:pt x="9133" y="5943"/>
                  </a:lnTo>
                  <a:lnTo>
                    <a:pt x="9036" y="5943"/>
                  </a:lnTo>
                  <a:lnTo>
                    <a:pt x="8963" y="5919"/>
                  </a:lnTo>
                  <a:lnTo>
                    <a:pt x="8841" y="5846"/>
                  </a:lnTo>
                  <a:lnTo>
                    <a:pt x="8768" y="5724"/>
                  </a:lnTo>
                  <a:lnTo>
                    <a:pt x="8743" y="5651"/>
                  </a:lnTo>
                  <a:lnTo>
                    <a:pt x="8743" y="5553"/>
                  </a:lnTo>
                  <a:lnTo>
                    <a:pt x="8743" y="5553"/>
                  </a:lnTo>
                  <a:lnTo>
                    <a:pt x="8743" y="5480"/>
                  </a:lnTo>
                  <a:lnTo>
                    <a:pt x="8768" y="5407"/>
                  </a:lnTo>
                  <a:lnTo>
                    <a:pt x="8841" y="5285"/>
                  </a:lnTo>
                  <a:lnTo>
                    <a:pt x="8963" y="5212"/>
                  </a:lnTo>
                  <a:lnTo>
                    <a:pt x="9036" y="5188"/>
                  </a:lnTo>
                  <a:lnTo>
                    <a:pt x="9133" y="5164"/>
                  </a:lnTo>
                  <a:lnTo>
                    <a:pt x="9133" y="5164"/>
                  </a:lnTo>
                  <a:lnTo>
                    <a:pt x="9206" y="5188"/>
                  </a:lnTo>
                  <a:lnTo>
                    <a:pt x="9279" y="5212"/>
                  </a:lnTo>
                  <a:lnTo>
                    <a:pt x="9401" y="5285"/>
                  </a:lnTo>
                  <a:lnTo>
                    <a:pt x="9474" y="5407"/>
                  </a:lnTo>
                  <a:lnTo>
                    <a:pt x="9498" y="5480"/>
                  </a:lnTo>
                  <a:lnTo>
                    <a:pt x="9523" y="5553"/>
                  </a:lnTo>
                  <a:lnTo>
                    <a:pt x="9523" y="5553"/>
                  </a:lnTo>
                  <a:lnTo>
                    <a:pt x="9498" y="5651"/>
                  </a:lnTo>
                  <a:lnTo>
                    <a:pt x="9474" y="5724"/>
                  </a:lnTo>
                  <a:lnTo>
                    <a:pt x="9401" y="5846"/>
                  </a:lnTo>
                  <a:lnTo>
                    <a:pt x="9279" y="5919"/>
                  </a:lnTo>
                  <a:lnTo>
                    <a:pt x="9206" y="5943"/>
                  </a:lnTo>
                  <a:lnTo>
                    <a:pt x="9133" y="5943"/>
                  </a:lnTo>
                  <a:lnTo>
                    <a:pt x="9133" y="5943"/>
                  </a:lnTo>
                  <a:close/>
                  <a:moveTo>
                    <a:pt x="9986" y="4409"/>
                  </a:moveTo>
                  <a:lnTo>
                    <a:pt x="9986" y="4409"/>
                  </a:lnTo>
                  <a:lnTo>
                    <a:pt x="9888" y="4409"/>
                  </a:lnTo>
                  <a:lnTo>
                    <a:pt x="9815" y="4384"/>
                  </a:lnTo>
                  <a:lnTo>
                    <a:pt x="9693" y="4287"/>
                  </a:lnTo>
                  <a:lnTo>
                    <a:pt x="9620" y="4165"/>
                  </a:lnTo>
                  <a:lnTo>
                    <a:pt x="9596" y="4092"/>
                  </a:lnTo>
                  <a:lnTo>
                    <a:pt x="9596" y="4019"/>
                  </a:lnTo>
                  <a:lnTo>
                    <a:pt x="9596" y="4019"/>
                  </a:lnTo>
                  <a:lnTo>
                    <a:pt x="9596" y="3946"/>
                  </a:lnTo>
                  <a:lnTo>
                    <a:pt x="9620" y="3873"/>
                  </a:lnTo>
                  <a:lnTo>
                    <a:pt x="9693" y="3751"/>
                  </a:lnTo>
                  <a:lnTo>
                    <a:pt x="9815" y="3654"/>
                  </a:lnTo>
                  <a:lnTo>
                    <a:pt x="9888" y="3629"/>
                  </a:lnTo>
                  <a:lnTo>
                    <a:pt x="9986" y="3629"/>
                  </a:lnTo>
                  <a:lnTo>
                    <a:pt x="9986" y="3629"/>
                  </a:lnTo>
                  <a:lnTo>
                    <a:pt x="10059" y="3629"/>
                  </a:lnTo>
                  <a:lnTo>
                    <a:pt x="10132" y="3654"/>
                  </a:lnTo>
                  <a:lnTo>
                    <a:pt x="10253" y="3751"/>
                  </a:lnTo>
                  <a:lnTo>
                    <a:pt x="10327" y="3873"/>
                  </a:lnTo>
                  <a:lnTo>
                    <a:pt x="10351" y="3946"/>
                  </a:lnTo>
                  <a:lnTo>
                    <a:pt x="10375" y="4019"/>
                  </a:lnTo>
                  <a:lnTo>
                    <a:pt x="10375" y="4019"/>
                  </a:lnTo>
                  <a:lnTo>
                    <a:pt x="10351" y="4092"/>
                  </a:lnTo>
                  <a:lnTo>
                    <a:pt x="10327" y="4165"/>
                  </a:lnTo>
                  <a:lnTo>
                    <a:pt x="10253" y="4287"/>
                  </a:lnTo>
                  <a:lnTo>
                    <a:pt x="10132" y="4384"/>
                  </a:lnTo>
                  <a:lnTo>
                    <a:pt x="10059" y="4409"/>
                  </a:lnTo>
                  <a:lnTo>
                    <a:pt x="9986" y="4409"/>
                  </a:lnTo>
                  <a:lnTo>
                    <a:pt x="9986" y="4409"/>
                  </a:lnTo>
                  <a:close/>
                  <a:moveTo>
                    <a:pt x="13200" y="4165"/>
                  </a:moveTo>
                  <a:lnTo>
                    <a:pt x="13200" y="4165"/>
                  </a:lnTo>
                  <a:lnTo>
                    <a:pt x="12957" y="3897"/>
                  </a:lnTo>
                  <a:lnTo>
                    <a:pt x="12713" y="3605"/>
                  </a:lnTo>
                  <a:lnTo>
                    <a:pt x="12713" y="3605"/>
                  </a:lnTo>
                  <a:lnTo>
                    <a:pt x="12372" y="3288"/>
                  </a:lnTo>
                  <a:lnTo>
                    <a:pt x="12007" y="3020"/>
                  </a:lnTo>
                  <a:lnTo>
                    <a:pt x="11642" y="2752"/>
                  </a:lnTo>
                  <a:lnTo>
                    <a:pt x="11276" y="2533"/>
                  </a:lnTo>
                  <a:lnTo>
                    <a:pt x="11276" y="2533"/>
                  </a:lnTo>
                  <a:lnTo>
                    <a:pt x="11715" y="2265"/>
                  </a:lnTo>
                  <a:lnTo>
                    <a:pt x="12153" y="2046"/>
                  </a:lnTo>
                  <a:lnTo>
                    <a:pt x="12518" y="1876"/>
                  </a:lnTo>
                  <a:lnTo>
                    <a:pt x="12884" y="1754"/>
                  </a:lnTo>
                  <a:lnTo>
                    <a:pt x="13176" y="1681"/>
                  </a:lnTo>
                  <a:lnTo>
                    <a:pt x="13444" y="1681"/>
                  </a:lnTo>
                  <a:lnTo>
                    <a:pt x="13541" y="1681"/>
                  </a:lnTo>
                  <a:lnTo>
                    <a:pt x="13639" y="1730"/>
                  </a:lnTo>
                  <a:lnTo>
                    <a:pt x="13736" y="1754"/>
                  </a:lnTo>
                  <a:lnTo>
                    <a:pt x="13809" y="1827"/>
                  </a:lnTo>
                  <a:lnTo>
                    <a:pt x="13809" y="1827"/>
                  </a:lnTo>
                  <a:lnTo>
                    <a:pt x="13858" y="1900"/>
                  </a:lnTo>
                  <a:lnTo>
                    <a:pt x="13907" y="1973"/>
                  </a:lnTo>
                  <a:lnTo>
                    <a:pt x="13931" y="2070"/>
                  </a:lnTo>
                  <a:lnTo>
                    <a:pt x="13955" y="2168"/>
                  </a:lnTo>
                  <a:lnTo>
                    <a:pt x="13955" y="2411"/>
                  </a:lnTo>
                  <a:lnTo>
                    <a:pt x="13882" y="2679"/>
                  </a:lnTo>
                  <a:lnTo>
                    <a:pt x="13785" y="3020"/>
                  </a:lnTo>
                  <a:lnTo>
                    <a:pt x="13639" y="3361"/>
                  </a:lnTo>
                  <a:lnTo>
                    <a:pt x="13444" y="3751"/>
                  </a:lnTo>
                  <a:lnTo>
                    <a:pt x="13200" y="4165"/>
                  </a:lnTo>
                  <a:lnTo>
                    <a:pt x="13200" y="4165"/>
                  </a:lnTo>
                  <a:close/>
                </a:path>
              </a:pathLst>
            </a:custGeom>
            <a:noFill/>
            <a:ln cap="rnd" cmpd="sng" w="19050">
              <a:solidFill>
                <a:srgbClr val="C7D3E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1" name="Google Shape;541;p42"/>
          <p:cNvGrpSpPr/>
          <p:nvPr/>
        </p:nvGrpSpPr>
        <p:grpSpPr>
          <a:xfrm rot="-587363">
            <a:off x="6589251" y="2174497"/>
            <a:ext cx="653127" cy="653134"/>
            <a:chOff x="576250" y="4319400"/>
            <a:chExt cx="442075" cy="442050"/>
          </a:xfrm>
        </p:grpSpPr>
        <p:sp>
          <p:nvSpPr>
            <p:cNvPr id="542" name="Google Shape;542;p42"/>
            <p:cNvSpPr/>
            <p:nvPr/>
          </p:nvSpPr>
          <p:spPr>
            <a:xfrm>
              <a:off x="576250" y="4319400"/>
              <a:ext cx="442075" cy="442050"/>
            </a:xfrm>
            <a:custGeom>
              <a:rect b="b" l="l" r="r" t="t"/>
              <a:pathLst>
                <a:path extrusionOk="0" fill="none" h="17682" w="17683">
                  <a:moveTo>
                    <a:pt x="11472" y="17292"/>
                  </a:moveTo>
                  <a:lnTo>
                    <a:pt x="11472" y="12153"/>
                  </a:lnTo>
                  <a:lnTo>
                    <a:pt x="16416" y="7209"/>
                  </a:lnTo>
                  <a:lnTo>
                    <a:pt x="16416" y="7209"/>
                  </a:lnTo>
                  <a:lnTo>
                    <a:pt x="16562" y="7063"/>
                  </a:lnTo>
                  <a:lnTo>
                    <a:pt x="16684" y="6868"/>
                  </a:lnTo>
                  <a:lnTo>
                    <a:pt x="16830" y="6674"/>
                  </a:lnTo>
                  <a:lnTo>
                    <a:pt x="16927" y="6479"/>
                  </a:lnTo>
                  <a:lnTo>
                    <a:pt x="17146" y="6040"/>
                  </a:lnTo>
                  <a:lnTo>
                    <a:pt x="17317" y="5553"/>
                  </a:lnTo>
                  <a:lnTo>
                    <a:pt x="17439" y="5042"/>
                  </a:lnTo>
                  <a:lnTo>
                    <a:pt x="17560" y="4506"/>
                  </a:lnTo>
                  <a:lnTo>
                    <a:pt x="17633" y="3970"/>
                  </a:lnTo>
                  <a:lnTo>
                    <a:pt x="17658" y="3434"/>
                  </a:lnTo>
                  <a:lnTo>
                    <a:pt x="17682" y="2898"/>
                  </a:lnTo>
                  <a:lnTo>
                    <a:pt x="17682" y="2411"/>
                  </a:lnTo>
                  <a:lnTo>
                    <a:pt x="17658" y="1949"/>
                  </a:lnTo>
                  <a:lnTo>
                    <a:pt x="17609" y="1510"/>
                  </a:lnTo>
                  <a:lnTo>
                    <a:pt x="17536" y="1145"/>
                  </a:lnTo>
                  <a:lnTo>
                    <a:pt x="17463" y="828"/>
                  </a:lnTo>
                  <a:lnTo>
                    <a:pt x="17366" y="585"/>
                  </a:lnTo>
                  <a:lnTo>
                    <a:pt x="17292" y="487"/>
                  </a:lnTo>
                  <a:lnTo>
                    <a:pt x="17244" y="439"/>
                  </a:lnTo>
                  <a:lnTo>
                    <a:pt x="17244" y="439"/>
                  </a:lnTo>
                  <a:lnTo>
                    <a:pt x="17195" y="390"/>
                  </a:lnTo>
                  <a:lnTo>
                    <a:pt x="17098" y="317"/>
                  </a:lnTo>
                  <a:lnTo>
                    <a:pt x="16854" y="219"/>
                  </a:lnTo>
                  <a:lnTo>
                    <a:pt x="16537" y="146"/>
                  </a:lnTo>
                  <a:lnTo>
                    <a:pt x="16172" y="73"/>
                  </a:lnTo>
                  <a:lnTo>
                    <a:pt x="15734" y="25"/>
                  </a:lnTo>
                  <a:lnTo>
                    <a:pt x="15271" y="0"/>
                  </a:lnTo>
                  <a:lnTo>
                    <a:pt x="14784" y="0"/>
                  </a:lnTo>
                  <a:lnTo>
                    <a:pt x="14248" y="25"/>
                  </a:lnTo>
                  <a:lnTo>
                    <a:pt x="13712" y="49"/>
                  </a:lnTo>
                  <a:lnTo>
                    <a:pt x="13176" y="122"/>
                  </a:lnTo>
                  <a:lnTo>
                    <a:pt x="12641" y="244"/>
                  </a:lnTo>
                  <a:lnTo>
                    <a:pt x="12129" y="366"/>
                  </a:lnTo>
                  <a:lnTo>
                    <a:pt x="11642" y="536"/>
                  </a:lnTo>
                  <a:lnTo>
                    <a:pt x="11204" y="755"/>
                  </a:lnTo>
                  <a:lnTo>
                    <a:pt x="10985" y="853"/>
                  </a:lnTo>
                  <a:lnTo>
                    <a:pt x="10814" y="999"/>
                  </a:lnTo>
                  <a:lnTo>
                    <a:pt x="10619" y="1121"/>
                  </a:lnTo>
                  <a:lnTo>
                    <a:pt x="10473" y="1267"/>
                  </a:lnTo>
                  <a:lnTo>
                    <a:pt x="5529" y="6211"/>
                  </a:lnTo>
                  <a:lnTo>
                    <a:pt x="390" y="6211"/>
                  </a:lnTo>
                  <a:lnTo>
                    <a:pt x="390" y="6211"/>
                  </a:lnTo>
                  <a:lnTo>
                    <a:pt x="244" y="6235"/>
                  </a:lnTo>
                  <a:lnTo>
                    <a:pt x="147" y="6259"/>
                  </a:lnTo>
                  <a:lnTo>
                    <a:pt x="49" y="6308"/>
                  </a:lnTo>
                  <a:lnTo>
                    <a:pt x="0" y="6381"/>
                  </a:lnTo>
                  <a:lnTo>
                    <a:pt x="0" y="6454"/>
                  </a:lnTo>
                  <a:lnTo>
                    <a:pt x="25" y="6552"/>
                  </a:lnTo>
                  <a:lnTo>
                    <a:pt x="74" y="6649"/>
                  </a:lnTo>
                  <a:lnTo>
                    <a:pt x="171" y="6771"/>
                  </a:lnTo>
                  <a:lnTo>
                    <a:pt x="2582" y="9158"/>
                  </a:lnTo>
                  <a:lnTo>
                    <a:pt x="2265" y="9474"/>
                  </a:lnTo>
                  <a:lnTo>
                    <a:pt x="950" y="9718"/>
                  </a:lnTo>
                  <a:lnTo>
                    <a:pt x="950" y="9718"/>
                  </a:lnTo>
                  <a:lnTo>
                    <a:pt x="804" y="9767"/>
                  </a:lnTo>
                  <a:lnTo>
                    <a:pt x="682" y="9815"/>
                  </a:lnTo>
                  <a:lnTo>
                    <a:pt x="609" y="9913"/>
                  </a:lnTo>
                  <a:lnTo>
                    <a:pt x="561" y="9986"/>
                  </a:lnTo>
                  <a:lnTo>
                    <a:pt x="561" y="10083"/>
                  </a:lnTo>
                  <a:lnTo>
                    <a:pt x="585" y="10205"/>
                  </a:lnTo>
                  <a:lnTo>
                    <a:pt x="634" y="10302"/>
                  </a:lnTo>
                  <a:lnTo>
                    <a:pt x="731" y="10424"/>
                  </a:lnTo>
                  <a:lnTo>
                    <a:pt x="7258" y="16951"/>
                  </a:lnTo>
                  <a:lnTo>
                    <a:pt x="7258" y="16951"/>
                  </a:lnTo>
                  <a:lnTo>
                    <a:pt x="7380" y="17049"/>
                  </a:lnTo>
                  <a:lnTo>
                    <a:pt x="7477" y="17097"/>
                  </a:lnTo>
                  <a:lnTo>
                    <a:pt x="7599" y="17122"/>
                  </a:lnTo>
                  <a:lnTo>
                    <a:pt x="7697" y="17122"/>
                  </a:lnTo>
                  <a:lnTo>
                    <a:pt x="7770" y="17073"/>
                  </a:lnTo>
                  <a:lnTo>
                    <a:pt x="7867" y="17000"/>
                  </a:lnTo>
                  <a:lnTo>
                    <a:pt x="7916" y="16878"/>
                  </a:lnTo>
                  <a:lnTo>
                    <a:pt x="7965" y="16732"/>
                  </a:lnTo>
                  <a:lnTo>
                    <a:pt x="8208" y="15417"/>
                  </a:lnTo>
                  <a:lnTo>
                    <a:pt x="8525" y="15100"/>
                  </a:lnTo>
                  <a:lnTo>
                    <a:pt x="10911" y="17511"/>
                  </a:lnTo>
                  <a:lnTo>
                    <a:pt x="10911" y="17511"/>
                  </a:lnTo>
                  <a:lnTo>
                    <a:pt x="11033" y="17609"/>
                  </a:lnTo>
                  <a:lnTo>
                    <a:pt x="11131" y="17658"/>
                  </a:lnTo>
                  <a:lnTo>
                    <a:pt x="11228" y="17682"/>
                  </a:lnTo>
                  <a:lnTo>
                    <a:pt x="11301" y="17682"/>
                  </a:lnTo>
                  <a:lnTo>
                    <a:pt x="11374" y="17633"/>
                  </a:lnTo>
                  <a:lnTo>
                    <a:pt x="11423" y="17536"/>
                  </a:lnTo>
                  <a:lnTo>
                    <a:pt x="11447" y="17438"/>
                  </a:lnTo>
                  <a:lnTo>
                    <a:pt x="11472" y="17292"/>
                  </a:lnTo>
                  <a:lnTo>
                    <a:pt x="11472" y="17292"/>
                  </a:lnTo>
                  <a:close/>
                  <a:moveTo>
                    <a:pt x="6162" y="12202"/>
                  </a:moveTo>
                  <a:lnTo>
                    <a:pt x="6162" y="12202"/>
                  </a:lnTo>
                  <a:lnTo>
                    <a:pt x="6089" y="12275"/>
                  </a:lnTo>
                  <a:lnTo>
                    <a:pt x="6016" y="12324"/>
                  </a:lnTo>
                  <a:lnTo>
                    <a:pt x="5919" y="12348"/>
                  </a:lnTo>
                  <a:lnTo>
                    <a:pt x="5821" y="12348"/>
                  </a:lnTo>
                  <a:lnTo>
                    <a:pt x="5724" y="12348"/>
                  </a:lnTo>
                  <a:lnTo>
                    <a:pt x="5626" y="12324"/>
                  </a:lnTo>
                  <a:lnTo>
                    <a:pt x="5553" y="12275"/>
                  </a:lnTo>
                  <a:lnTo>
                    <a:pt x="5480" y="12202"/>
                  </a:lnTo>
                  <a:lnTo>
                    <a:pt x="5480" y="12202"/>
                  </a:lnTo>
                  <a:lnTo>
                    <a:pt x="5407" y="12129"/>
                  </a:lnTo>
                  <a:lnTo>
                    <a:pt x="5359" y="12056"/>
                  </a:lnTo>
                  <a:lnTo>
                    <a:pt x="5334" y="11959"/>
                  </a:lnTo>
                  <a:lnTo>
                    <a:pt x="5334" y="11861"/>
                  </a:lnTo>
                  <a:lnTo>
                    <a:pt x="5334" y="11764"/>
                  </a:lnTo>
                  <a:lnTo>
                    <a:pt x="5359" y="11666"/>
                  </a:lnTo>
                  <a:lnTo>
                    <a:pt x="5407" y="11593"/>
                  </a:lnTo>
                  <a:lnTo>
                    <a:pt x="5480" y="11520"/>
                  </a:lnTo>
                  <a:lnTo>
                    <a:pt x="8013" y="8987"/>
                  </a:lnTo>
                  <a:lnTo>
                    <a:pt x="8013" y="8987"/>
                  </a:lnTo>
                  <a:lnTo>
                    <a:pt x="8086" y="8939"/>
                  </a:lnTo>
                  <a:lnTo>
                    <a:pt x="8159" y="8890"/>
                  </a:lnTo>
                  <a:lnTo>
                    <a:pt x="8257" y="8865"/>
                  </a:lnTo>
                  <a:lnTo>
                    <a:pt x="8354" y="8841"/>
                  </a:lnTo>
                  <a:lnTo>
                    <a:pt x="8452" y="8865"/>
                  </a:lnTo>
                  <a:lnTo>
                    <a:pt x="8525" y="8890"/>
                  </a:lnTo>
                  <a:lnTo>
                    <a:pt x="8622" y="8939"/>
                  </a:lnTo>
                  <a:lnTo>
                    <a:pt x="8695" y="8987"/>
                  </a:lnTo>
                  <a:lnTo>
                    <a:pt x="8695" y="8987"/>
                  </a:lnTo>
                  <a:lnTo>
                    <a:pt x="8744" y="9060"/>
                  </a:lnTo>
                  <a:lnTo>
                    <a:pt x="8793" y="9158"/>
                  </a:lnTo>
                  <a:lnTo>
                    <a:pt x="8817" y="9231"/>
                  </a:lnTo>
                  <a:lnTo>
                    <a:pt x="8841" y="9328"/>
                  </a:lnTo>
                  <a:lnTo>
                    <a:pt x="8817" y="9426"/>
                  </a:lnTo>
                  <a:lnTo>
                    <a:pt x="8793" y="9523"/>
                  </a:lnTo>
                  <a:lnTo>
                    <a:pt x="8744" y="9596"/>
                  </a:lnTo>
                  <a:lnTo>
                    <a:pt x="8695" y="9669"/>
                  </a:lnTo>
                  <a:lnTo>
                    <a:pt x="6162" y="12202"/>
                  </a:lnTo>
                  <a:close/>
                  <a:moveTo>
                    <a:pt x="13396" y="7307"/>
                  </a:moveTo>
                  <a:lnTo>
                    <a:pt x="13396" y="7307"/>
                  </a:lnTo>
                  <a:lnTo>
                    <a:pt x="13274" y="7404"/>
                  </a:lnTo>
                  <a:lnTo>
                    <a:pt x="13152" y="7477"/>
                  </a:lnTo>
                  <a:lnTo>
                    <a:pt x="13006" y="7526"/>
                  </a:lnTo>
                  <a:lnTo>
                    <a:pt x="12836" y="7550"/>
                  </a:lnTo>
                  <a:lnTo>
                    <a:pt x="12689" y="7526"/>
                  </a:lnTo>
                  <a:lnTo>
                    <a:pt x="12543" y="7477"/>
                  </a:lnTo>
                  <a:lnTo>
                    <a:pt x="12421" y="7404"/>
                  </a:lnTo>
                  <a:lnTo>
                    <a:pt x="12300" y="7307"/>
                  </a:lnTo>
                  <a:lnTo>
                    <a:pt x="10376" y="5383"/>
                  </a:lnTo>
                  <a:lnTo>
                    <a:pt x="10376" y="5383"/>
                  </a:lnTo>
                  <a:lnTo>
                    <a:pt x="10278" y="5261"/>
                  </a:lnTo>
                  <a:lnTo>
                    <a:pt x="10205" y="5139"/>
                  </a:lnTo>
                  <a:lnTo>
                    <a:pt x="10156" y="4993"/>
                  </a:lnTo>
                  <a:lnTo>
                    <a:pt x="10132" y="4847"/>
                  </a:lnTo>
                  <a:lnTo>
                    <a:pt x="10156" y="4676"/>
                  </a:lnTo>
                  <a:lnTo>
                    <a:pt x="10205" y="4530"/>
                  </a:lnTo>
                  <a:lnTo>
                    <a:pt x="10278" y="4408"/>
                  </a:lnTo>
                  <a:lnTo>
                    <a:pt x="10376" y="4287"/>
                  </a:lnTo>
                  <a:lnTo>
                    <a:pt x="10376" y="4287"/>
                  </a:lnTo>
                  <a:lnTo>
                    <a:pt x="11326" y="3313"/>
                  </a:lnTo>
                  <a:lnTo>
                    <a:pt x="11326" y="3313"/>
                  </a:lnTo>
                  <a:lnTo>
                    <a:pt x="11496" y="3166"/>
                  </a:lnTo>
                  <a:lnTo>
                    <a:pt x="11666" y="3045"/>
                  </a:lnTo>
                  <a:lnTo>
                    <a:pt x="11861" y="2947"/>
                  </a:lnTo>
                  <a:lnTo>
                    <a:pt x="12032" y="2850"/>
                  </a:lnTo>
                  <a:lnTo>
                    <a:pt x="12227" y="2777"/>
                  </a:lnTo>
                  <a:lnTo>
                    <a:pt x="12446" y="2728"/>
                  </a:lnTo>
                  <a:lnTo>
                    <a:pt x="12641" y="2704"/>
                  </a:lnTo>
                  <a:lnTo>
                    <a:pt x="12836" y="2704"/>
                  </a:lnTo>
                  <a:lnTo>
                    <a:pt x="13055" y="2704"/>
                  </a:lnTo>
                  <a:lnTo>
                    <a:pt x="13250" y="2728"/>
                  </a:lnTo>
                  <a:lnTo>
                    <a:pt x="13469" y="2777"/>
                  </a:lnTo>
                  <a:lnTo>
                    <a:pt x="13664" y="2850"/>
                  </a:lnTo>
                  <a:lnTo>
                    <a:pt x="13834" y="2947"/>
                  </a:lnTo>
                  <a:lnTo>
                    <a:pt x="14029" y="3045"/>
                  </a:lnTo>
                  <a:lnTo>
                    <a:pt x="14199" y="3166"/>
                  </a:lnTo>
                  <a:lnTo>
                    <a:pt x="14370" y="3313"/>
                  </a:lnTo>
                  <a:lnTo>
                    <a:pt x="14370" y="3313"/>
                  </a:lnTo>
                  <a:lnTo>
                    <a:pt x="14516" y="3483"/>
                  </a:lnTo>
                  <a:lnTo>
                    <a:pt x="14638" y="3653"/>
                  </a:lnTo>
                  <a:lnTo>
                    <a:pt x="14735" y="3848"/>
                  </a:lnTo>
                  <a:lnTo>
                    <a:pt x="14833" y="4019"/>
                  </a:lnTo>
                  <a:lnTo>
                    <a:pt x="14906" y="4214"/>
                  </a:lnTo>
                  <a:lnTo>
                    <a:pt x="14954" y="4433"/>
                  </a:lnTo>
                  <a:lnTo>
                    <a:pt x="14979" y="4628"/>
                  </a:lnTo>
                  <a:lnTo>
                    <a:pt x="14979" y="4847"/>
                  </a:lnTo>
                  <a:lnTo>
                    <a:pt x="14979" y="5042"/>
                  </a:lnTo>
                  <a:lnTo>
                    <a:pt x="14954" y="5237"/>
                  </a:lnTo>
                  <a:lnTo>
                    <a:pt x="14906" y="5456"/>
                  </a:lnTo>
                  <a:lnTo>
                    <a:pt x="14833" y="5651"/>
                  </a:lnTo>
                  <a:lnTo>
                    <a:pt x="14735" y="5821"/>
                  </a:lnTo>
                  <a:lnTo>
                    <a:pt x="14638" y="6016"/>
                  </a:lnTo>
                  <a:lnTo>
                    <a:pt x="14516" y="6186"/>
                  </a:lnTo>
                  <a:lnTo>
                    <a:pt x="14370" y="6357"/>
                  </a:lnTo>
                  <a:lnTo>
                    <a:pt x="14370" y="6357"/>
                  </a:lnTo>
                  <a:lnTo>
                    <a:pt x="13396" y="7307"/>
                  </a:lnTo>
                  <a:lnTo>
                    <a:pt x="13396" y="7307"/>
                  </a:lnTo>
                  <a:close/>
                </a:path>
              </a:pathLst>
            </a:custGeom>
            <a:noFill/>
            <a:ln cap="rnd" cmpd="sng" w="19050">
              <a:solidFill>
                <a:srgbClr val="3F537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42"/>
            <p:cNvSpPr/>
            <p:nvPr/>
          </p:nvSpPr>
          <p:spPr>
            <a:xfrm>
              <a:off x="595725" y="4668875"/>
              <a:ext cx="73100" cy="73100"/>
            </a:xfrm>
            <a:custGeom>
              <a:rect b="b" l="l" r="r" t="t"/>
              <a:pathLst>
                <a:path extrusionOk="0" fill="none" h="2924" w="2924">
                  <a:moveTo>
                    <a:pt x="2656" y="269"/>
                  </a:moveTo>
                  <a:lnTo>
                    <a:pt x="2656" y="269"/>
                  </a:lnTo>
                  <a:lnTo>
                    <a:pt x="2509" y="147"/>
                  </a:lnTo>
                  <a:lnTo>
                    <a:pt x="2363" y="74"/>
                  </a:lnTo>
                  <a:lnTo>
                    <a:pt x="2193" y="25"/>
                  </a:lnTo>
                  <a:lnTo>
                    <a:pt x="2022" y="1"/>
                  </a:lnTo>
                  <a:lnTo>
                    <a:pt x="1852" y="25"/>
                  </a:lnTo>
                  <a:lnTo>
                    <a:pt x="1681" y="74"/>
                  </a:lnTo>
                  <a:lnTo>
                    <a:pt x="1511" y="147"/>
                  </a:lnTo>
                  <a:lnTo>
                    <a:pt x="1365" y="269"/>
                  </a:lnTo>
                  <a:lnTo>
                    <a:pt x="1365" y="269"/>
                  </a:lnTo>
                  <a:lnTo>
                    <a:pt x="1219" y="488"/>
                  </a:lnTo>
                  <a:lnTo>
                    <a:pt x="999" y="829"/>
                  </a:lnTo>
                  <a:lnTo>
                    <a:pt x="561" y="1730"/>
                  </a:lnTo>
                  <a:lnTo>
                    <a:pt x="171" y="2558"/>
                  </a:lnTo>
                  <a:lnTo>
                    <a:pt x="1" y="2924"/>
                  </a:lnTo>
                  <a:lnTo>
                    <a:pt x="1" y="2924"/>
                  </a:lnTo>
                  <a:lnTo>
                    <a:pt x="366" y="2753"/>
                  </a:lnTo>
                  <a:lnTo>
                    <a:pt x="1194" y="2363"/>
                  </a:lnTo>
                  <a:lnTo>
                    <a:pt x="2095" y="1925"/>
                  </a:lnTo>
                  <a:lnTo>
                    <a:pt x="2436" y="1706"/>
                  </a:lnTo>
                  <a:lnTo>
                    <a:pt x="2656" y="1560"/>
                  </a:lnTo>
                  <a:lnTo>
                    <a:pt x="2656" y="1560"/>
                  </a:lnTo>
                  <a:lnTo>
                    <a:pt x="2777" y="1414"/>
                  </a:lnTo>
                  <a:lnTo>
                    <a:pt x="2850" y="1243"/>
                  </a:lnTo>
                  <a:lnTo>
                    <a:pt x="2899" y="1073"/>
                  </a:lnTo>
                  <a:lnTo>
                    <a:pt x="2923" y="902"/>
                  </a:lnTo>
                  <a:lnTo>
                    <a:pt x="2899" y="732"/>
                  </a:lnTo>
                  <a:lnTo>
                    <a:pt x="2850" y="561"/>
                  </a:lnTo>
                  <a:lnTo>
                    <a:pt x="2777" y="415"/>
                  </a:lnTo>
                  <a:lnTo>
                    <a:pt x="2656" y="269"/>
                  </a:lnTo>
                  <a:lnTo>
                    <a:pt x="2656" y="269"/>
                  </a:lnTo>
                  <a:close/>
                </a:path>
              </a:pathLst>
            </a:custGeom>
            <a:noFill/>
            <a:ln cap="rnd" cmpd="sng" w="19050">
              <a:solidFill>
                <a:srgbClr val="3F537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42"/>
            <p:cNvSpPr/>
            <p:nvPr/>
          </p:nvSpPr>
          <p:spPr>
            <a:xfrm>
              <a:off x="652350" y="4711500"/>
              <a:ext cx="46925" cy="46925"/>
            </a:xfrm>
            <a:custGeom>
              <a:rect b="b" l="l" r="r" t="t"/>
              <a:pathLst>
                <a:path extrusionOk="0" fill="none" h="1877" w="1877">
                  <a:moveTo>
                    <a:pt x="1657" y="244"/>
                  </a:moveTo>
                  <a:lnTo>
                    <a:pt x="1657" y="244"/>
                  </a:lnTo>
                  <a:lnTo>
                    <a:pt x="1535" y="147"/>
                  </a:lnTo>
                  <a:lnTo>
                    <a:pt x="1413" y="74"/>
                  </a:lnTo>
                  <a:lnTo>
                    <a:pt x="1267" y="25"/>
                  </a:lnTo>
                  <a:lnTo>
                    <a:pt x="1121" y="1"/>
                  </a:lnTo>
                  <a:lnTo>
                    <a:pt x="975" y="25"/>
                  </a:lnTo>
                  <a:lnTo>
                    <a:pt x="829" y="74"/>
                  </a:lnTo>
                  <a:lnTo>
                    <a:pt x="707" y="147"/>
                  </a:lnTo>
                  <a:lnTo>
                    <a:pt x="585" y="244"/>
                  </a:lnTo>
                  <a:lnTo>
                    <a:pt x="585" y="244"/>
                  </a:lnTo>
                  <a:lnTo>
                    <a:pt x="464" y="391"/>
                  </a:lnTo>
                  <a:lnTo>
                    <a:pt x="366" y="610"/>
                  </a:lnTo>
                  <a:lnTo>
                    <a:pt x="269" y="878"/>
                  </a:lnTo>
                  <a:lnTo>
                    <a:pt x="171" y="1170"/>
                  </a:lnTo>
                  <a:lnTo>
                    <a:pt x="50" y="1681"/>
                  </a:lnTo>
                  <a:lnTo>
                    <a:pt x="1" y="1876"/>
                  </a:lnTo>
                  <a:lnTo>
                    <a:pt x="1" y="1876"/>
                  </a:lnTo>
                  <a:lnTo>
                    <a:pt x="220" y="1852"/>
                  </a:lnTo>
                  <a:lnTo>
                    <a:pt x="731" y="1706"/>
                  </a:lnTo>
                  <a:lnTo>
                    <a:pt x="999" y="1633"/>
                  </a:lnTo>
                  <a:lnTo>
                    <a:pt x="1267" y="1535"/>
                  </a:lnTo>
                  <a:lnTo>
                    <a:pt x="1511" y="1413"/>
                  </a:lnTo>
                  <a:lnTo>
                    <a:pt x="1657" y="1316"/>
                  </a:lnTo>
                  <a:lnTo>
                    <a:pt x="1657" y="1316"/>
                  </a:lnTo>
                  <a:lnTo>
                    <a:pt x="1754" y="1194"/>
                  </a:lnTo>
                  <a:lnTo>
                    <a:pt x="1827" y="1048"/>
                  </a:lnTo>
                  <a:lnTo>
                    <a:pt x="1876" y="926"/>
                  </a:lnTo>
                  <a:lnTo>
                    <a:pt x="1876" y="780"/>
                  </a:lnTo>
                  <a:lnTo>
                    <a:pt x="1876" y="634"/>
                  </a:lnTo>
                  <a:lnTo>
                    <a:pt x="1827" y="488"/>
                  </a:lnTo>
                  <a:lnTo>
                    <a:pt x="1754" y="366"/>
                  </a:lnTo>
                  <a:lnTo>
                    <a:pt x="1657" y="244"/>
                  </a:lnTo>
                  <a:lnTo>
                    <a:pt x="1657" y="244"/>
                  </a:lnTo>
                  <a:close/>
                </a:path>
              </a:pathLst>
            </a:custGeom>
            <a:noFill/>
            <a:ln cap="rnd" cmpd="sng" w="19050">
              <a:solidFill>
                <a:srgbClr val="3F537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42"/>
            <p:cNvSpPr/>
            <p:nvPr/>
          </p:nvSpPr>
          <p:spPr>
            <a:xfrm>
              <a:off x="579300" y="4638450"/>
              <a:ext cx="46900" cy="46900"/>
            </a:xfrm>
            <a:custGeom>
              <a:rect b="b" l="l" r="r" t="t"/>
              <a:pathLst>
                <a:path extrusionOk="0" fill="none" h="1876" w="1876">
                  <a:moveTo>
                    <a:pt x="1632" y="219"/>
                  </a:moveTo>
                  <a:lnTo>
                    <a:pt x="1632" y="219"/>
                  </a:lnTo>
                  <a:lnTo>
                    <a:pt x="1510" y="122"/>
                  </a:lnTo>
                  <a:lnTo>
                    <a:pt x="1388" y="49"/>
                  </a:lnTo>
                  <a:lnTo>
                    <a:pt x="1242" y="0"/>
                  </a:lnTo>
                  <a:lnTo>
                    <a:pt x="1096" y="0"/>
                  </a:lnTo>
                  <a:lnTo>
                    <a:pt x="950" y="0"/>
                  </a:lnTo>
                  <a:lnTo>
                    <a:pt x="828" y="49"/>
                  </a:lnTo>
                  <a:lnTo>
                    <a:pt x="682" y="122"/>
                  </a:lnTo>
                  <a:lnTo>
                    <a:pt x="560" y="219"/>
                  </a:lnTo>
                  <a:lnTo>
                    <a:pt x="560" y="219"/>
                  </a:lnTo>
                  <a:lnTo>
                    <a:pt x="463" y="366"/>
                  </a:lnTo>
                  <a:lnTo>
                    <a:pt x="341" y="609"/>
                  </a:lnTo>
                  <a:lnTo>
                    <a:pt x="244" y="877"/>
                  </a:lnTo>
                  <a:lnTo>
                    <a:pt x="171" y="1145"/>
                  </a:lnTo>
                  <a:lnTo>
                    <a:pt x="25" y="1656"/>
                  </a:lnTo>
                  <a:lnTo>
                    <a:pt x="0" y="1876"/>
                  </a:lnTo>
                  <a:lnTo>
                    <a:pt x="0" y="1876"/>
                  </a:lnTo>
                  <a:lnTo>
                    <a:pt x="195" y="1827"/>
                  </a:lnTo>
                  <a:lnTo>
                    <a:pt x="707" y="1705"/>
                  </a:lnTo>
                  <a:lnTo>
                    <a:pt x="999" y="1608"/>
                  </a:lnTo>
                  <a:lnTo>
                    <a:pt x="1267" y="1510"/>
                  </a:lnTo>
                  <a:lnTo>
                    <a:pt x="1486" y="1413"/>
                  </a:lnTo>
                  <a:lnTo>
                    <a:pt x="1632" y="1291"/>
                  </a:lnTo>
                  <a:lnTo>
                    <a:pt x="1632" y="1291"/>
                  </a:lnTo>
                  <a:lnTo>
                    <a:pt x="1729" y="1169"/>
                  </a:lnTo>
                  <a:lnTo>
                    <a:pt x="1802" y="1048"/>
                  </a:lnTo>
                  <a:lnTo>
                    <a:pt x="1851" y="901"/>
                  </a:lnTo>
                  <a:lnTo>
                    <a:pt x="1876" y="755"/>
                  </a:lnTo>
                  <a:lnTo>
                    <a:pt x="1851" y="609"/>
                  </a:lnTo>
                  <a:lnTo>
                    <a:pt x="1802" y="463"/>
                  </a:lnTo>
                  <a:lnTo>
                    <a:pt x="1729" y="341"/>
                  </a:lnTo>
                  <a:lnTo>
                    <a:pt x="1632" y="219"/>
                  </a:lnTo>
                  <a:lnTo>
                    <a:pt x="1632" y="219"/>
                  </a:lnTo>
                  <a:close/>
                </a:path>
              </a:pathLst>
            </a:custGeom>
            <a:noFill/>
            <a:ln cap="rnd" cmpd="sng" w="19050">
              <a:solidFill>
                <a:srgbClr val="3F537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6" name="Google Shape;546;p42"/>
          <p:cNvSpPr/>
          <p:nvPr/>
        </p:nvSpPr>
        <p:spPr>
          <a:xfrm>
            <a:off x="6302724" y="745608"/>
            <a:ext cx="248336" cy="237120"/>
          </a:xfrm>
          <a:custGeom>
            <a:rect b="b" l="l" r="r" t="t"/>
            <a:pathLst>
              <a:path extrusionOk="0" fill="none" h="14419" w="15101">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cap="rnd" cmpd="sng" w="19050">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42"/>
          <p:cNvSpPr/>
          <p:nvPr/>
        </p:nvSpPr>
        <p:spPr>
          <a:xfrm rot="2697322">
            <a:off x="7939080" y="1959478"/>
            <a:ext cx="376961" cy="359936"/>
          </a:xfrm>
          <a:custGeom>
            <a:rect b="b" l="l" r="r" t="t"/>
            <a:pathLst>
              <a:path extrusionOk="0" fill="none" h="14419" w="15101">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cap="rnd" cmpd="sng" w="19050">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42"/>
          <p:cNvSpPr/>
          <p:nvPr/>
        </p:nvSpPr>
        <p:spPr>
          <a:xfrm>
            <a:off x="8237292" y="1754006"/>
            <a:ext cx="150972" cy="144226"/>
          </a:xfrm>
          <a:custGeom>
            <a:rect b="b" l="l" r="r" t="t"/>
            <a:pathLst>
              <a:path extrusionOk="0" fill="none" h="14419" w="15101">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cap="rnd" cmpd="sng" w="19050">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42"/>
          <p:cNvSpPr/>
          <p:nvPr/>
        </p:nvSpPr>
        <p:spPr>
          <a:xfrm rot="1280149">
            <a:off x="6130690" y="1460796"/>
            <a:ext cx="150975" cy="144204"/>
          </a:xfrm>
          <a:custGeom>
            <a:rect b="b" l="l" r="r" t="t"/>
            <a:pathLst>
              <a:path extrusionOk="0" fill="none" h="14419" w="15101">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cap="rnd" cmpd="sng" w="19050">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42"/>
          <p:cNvSpPr txBox="1"/>
          <p:nvPr>
            <p:ph idx="12" type="sldNum"/>
          </p:nvPr>
        </p:nvSpPr>
        <p:spPr>
          <a:xfrm>
            <a:off x="7618000" y="4636500"/>
            <a:ext cx="1487400" cy="315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14"/>
          <p:cNvSpPr txBox="1"/>
          <p:nvPr>
            <p:ph type="title"/>
          </p:nvPr>
        </p:nvSpPr>
        <p:spPr>
          <a:xfrm>
            <a:off x="814275" y="392575"/>
            <a:ext cx="5492400" cy="766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DATA </a:t>
            </a:r>
            <a:r>
              <a:rPr lang="en"/>
              <a:t>ACQUISITION</a:t>
            </a:r>
            <a:endParaRPr/>
          </a:p>
        </p:txBody>
      </p:sp>
      <p:sp>
        <p:nvSpPr>
          <p:cNvPr id="221" name="Google Shape;221;p14"/>
          <p:cNvSpPr txBox="1"/>
          <p:nvPr>
            <p:ph idx="1" type="body"/>
          </p:nvPr>
        </p:nvSpPr>
        <p:spPr>
          <a:xfrm>
            <a:off x="282225" y="1327350"/>
            <a:ext cx="7335900" cy="31455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Clr>
                <a:srgbClr val="FF9900"/>
              </a:buClr>
              <a:buSzPts val="2400"/>
              <a:buChar char="▰"/>
            </a:pPr>
            <a:r>
              <a:rPr lang="en">
                <a:solidFill>
                  <a:srgbClr val="000000"/>
                </a:solidFill>
              </a:rPr>
              <a:t>The dataset for the project was </a:t>
            </a:r>
            <a:r>
              <a:rPr lang="en">
                <a:solidFill>
                  <a:srgbClr val="000000"/>
                </a:solidFill>
              </a:rPr>
              <a:t>acquired</a:t>
            </a:r>
            <a:r>
              <a:rPr lang="en">
                <a:solidFill>
                  <a:srgbClr val="000000"/>
                </a:solidFill>
              </a:rPr>
              <a:t> from </a:t>
            </a:r>
            <a:r>
              <a:rPr b="1" lang="en">
                <a:solidFill>
                  <a:srgbClr val="6AA84F"/>
                </a:solidFill>
                <a:latin typeface="Roboto Condensed"/>
                <a:ea typeface="Roboto Condensed"/>
                <a:cs typeface="Roboto Condensed"/>
                <a:sym typeface="Roboto Condensed"/>
              </a:rPr>
              <a:t>UCI repository</a:t>
            </a:r>
            <a:endParaRPr b="1">
              <a:solidFill>
                <a:srgbClr val="6AA84F"/>
              </a:solidFill>
              <a:latin typeface="Roboto Condensed"/>
              <a:ea typeface="Roboto Condensed"/>
              <a:cs typeface="Roboto Condensed"/>
              <a:sym typeface="Roboto Condensed"/>
            </a:endParaRPr>
          </a:p>
          <a:p>
            <a:pPr indent="-381000" lvl="0" marL="457200" rtl="0" algn="l">
              <a:spcBef>
                <a:spcPts val="1000"/>
              </a:spcBef>
              <a:spcAft>
                <a:spcPts val="0"/>
              </a:spcAft>
              <a:buClr>
                <a:srgbClr val="FF9900"/>
              </a:buClr>
              <a:buSzPts val="2400"/>
              <a:buChar char="▰"/>
            </a:pPr>
            <a:r>
              <a:rPr lang="en">
                <a:solidFill>
                  <a:srgbClr val="000000"/>
                </a:solidFill>
              </a:rPr>
              <a:t>The </a:t>
            </a:r>
            <a:r>
              <a:rPr b="1" lang="en">
                <a:solidFill>
                  <a:srgbClr val="6AA84F"/>
                </a:solidFill>
                <a:latin typeface="Roboto Condensed"/>
                <a:ea typeface="Roboto Condensed"/>
                <a:cs typeface="Roboto Condensed"/>
                <a:sym typeface="Roboto Condensed"/>
              </a:rPr>
              <a:t>student performance dataset</a:t>
            </a:r>
            <a:r>
              <a:rPr lang="en">
                <a:solidFill>
                  <a:srgbClr val="000000"/>
                </a:solidFill>
              </a:rPr>
              <a:t> was selected for this analytics project</a:t>
            </a:r>
            <a:endParaRPr>
              <a:solidFill>
                <a:srgbClr val="000000"/>
              </a:solidFill>
            </a:endParaRPr>
          </a:p>
          <a:p>
            <a:pPr indent="-381000" lvl="0" marL="457200" rtl="0" algn="l">
              <a:spcBef>
                <a:spcPts val="1000"/>
              </a:spcBef>
              <a:spcAft>
                <a:spcPts val="0"/>
              </a:spcAft>
              <a:buClr>
                <a:srgbClr val="FF9900"/>
              </a:buClr>
              <a:buSzPts val="2400"/>
              <a:buChar char="▰"/>
            </a:pPr>
            <a:r>
              <a:rPr lang="en">
                <a:solidFill>
                  <a:srgbClr val="000000"/>
                </a:solidFill>
              </a:rPr>
              <a:t>This dataset has </a:t>
            </a:r>
            <a:r>
              <a:rPr b="1" lang="en">
                <a:solidFill>
                  <a:srgbClr val="6AA84F"/>
                </a:solidFill>
                <a:highlight>
                  <a:schemeClr val="lt1"/>
                </a:highlight>
                <a:latin typeface="Roboto Condensed"/>
                <a:ea typeface="Roboto Condensed"/>
                <a:cs typeface="Roboto Condensed"/>
                <a:sym typeface="Roboto Condensed"/>
              </a:rPr>
              <a:t>1044 instances</a:t>
            </a:r>
            <a:r>
              <a:rPr lang="en">
                <a:solidFill>
                  <a:srgbClr val="000000"/>
                </a:solidFill>
              </a:rPr>
              <a:t> and </a:t>
            </a:r>
            <a:r>
              <a:rPr b="1" lang="en">
                <a:solidFill>
                  <a:srgbClr val="6AA84F"/>
                </a:solidFill>
                <a:latin typeface="Roboto Condensed"/>
                <a:ea typeface="Roboto Condensed"/>
                <a:cs typeface="Roboto Condensed"/>
                <a:sym typeface="Roboto Condensed"/>
              </a:rPr>
              <a:t>34 attributes</a:t>
            </a:r>
            <a:endParaRPr b="1">
              <a:solidFill>
                <a:srgbClr val="6AA84F"/>
              </a:solidFill>
              <a:latin typeface="Roboto Condensed"/>
              <a:ea typeface="Roboto Condensed"/>
              <a:cs typeface="Roboto Condensed"/>
              <a:sym typeface="Roboto Condensed"/>
            </a:endParaRPr>
          </a:p>
          <a:p>
            <a:pPr indent="-381000" lvl="0" marL="457200" rtl="0" algn="l">
              <a:spcBef>
                <a:spcPts val="1000"/>
              </a:spcBef>
              <a:spcAft>
                <a:spcPts val="1000"/>
              </a:spcAft>
              <a:buClr>
                <a:srgbClr val="FF9900"/>
              </a:buClr>
              <a:buSzPts val="2400"/>
              <a:buFont typeface="Roboto Condensed"/>
              <a:buChar char="▰"/>
            </a:pPr>
            <a:r>
              <a:rPr lang="en">
                <a:solidFill>
                  <a:srgbClr val="000000"/>
                </a:solidFill>
              </a:rPr>
              <a:t>This dataset has both numeric and categorical variables</a:t>
            </a:r>
            <a:endParaRPr>
              <a:solidFill>
                <a:srgbClr val="000000"/>
              </a:solidFill>
            </a:endParaRPr>
          </a:p>
        </p:txBody>
      </p:sp>
      <p:sp>
        <p:nvSpPr>
          <p:cNvPr id="222" name="Google Shape;222;p14"/>
          <p:cNvSpPr txBox="1"/>
          <p:nvPr>
            <p:ph idx="12" type="sldNum"/>
          </p:nvPr>
        </p:nvSpPr>
        <p:spPr>
          <a:xfrm>
            <a:off x="7618000" y="4636500"/>
            <a:ext cx="1487400" cy="315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pSp>
        <p:nvGrpSpPr>
          <p:cNvPr id="223" name="Google Shape;223;p14"/>
          <p:cNvGrpSpPr/>
          <p:nvPr/>
        </p:nvGrpSpPr>
        <p:grpSpPr>
          <a:xfrm>
            <a:off x="282216" y="590918"/>
            <a:ext cx="369505" cy="369505"/>
            <a:chOff x="2594050" y="1631825"/>
            <a:chExt cx="439625" cy="439625"/>
          </a:xfrm>
        </p:grpSpPr>
        <p:sp>
          <p:nvSpPr>
            <p:cNvPr id="224" name="Google Shape;224;p14"/>
            <p:cNvSpPr/>
            <p:nvPr/>
          </p:nvSpPr>
          <p:spPr>
            <a:xfrm>
              <a:off x="2594050" y="1883300"/>
              <a:ext cx="188175" cy="188150"/>
            </a:xfrm>
            <a:custGeom>
              <a:rect b="b" l="l" r="r" t="t"/>
              <a:pathLst>
                <a:path extrusionOk="0" fill="none" h="7526" w="7527">
                  <a:moveTo>
                    <a:pt x="5992" y="0"/>
                  </a:moveTo>
                  <a:lnTo>
                    <a:pt x="537" y="6430"/>
                  </a:lnTo>
                  <a:lnTo>
                    <a:pt x="1" y="7526"/>
                  </a:lnTo>
                  <a:lnTo>
                    <a:pt x="1097" y="6990"/>
                  </a:lnTo>
                  <a:lnTo>
                    <a:pt x="7526" y="1534"/>
                  </a:lnTo>
                  <a:lnTo>
                    <a:pt x="5992" y="0"/>
                  </a:lnTo>
                  <a:close/>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4"/>
            <p:cNvSpPr/>
            <p:nvPr/>
          </p:nvSpPr>
          <p:spPr>
            <a:xfrm>
              <a:off x="2857700" y="1631825"/>
              <a:ext cx="175975" cy="176000"/>
            </a:xfrm>
            <a:custGeom>
              <a:rect b="b" l="l" r="r" t="t"/>
              <a:pathLst>
                <a:path extrusionOk="0" fill="none" h="7040" w="7039">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4"/>
            <p:cNvSpPr/>
            <p:nvPr/>
          </p:nvSpPr>
          <p:spPr>
            <a:xfrm>
              <a:off x="2662850" y="1699400"/>
              <a:ext cx="303250" cy="303250"/>
            </a:xfrm>
            <a:custGeom>
              <a:rect b="b" l="l" r="r" t="t"/>
              <a:pathLst>
                <a:path extrusionOk="0" fill="none" h="12130" w="1213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4"/>
            <p:cNvSpPr/>
            <p:nvPr/>
          </p:nvSpPr>
          <p:spPr>
            <a:xfrm>
              <a:off x="2801675" y="1740825"/>
              <a:ext cx="49950" cy="49950"/>
            </a:xfrm>
            <a:custGeom>
              <a:rect b="b" l="l" r="r" t="t"/>
              <a:pathLst>
                <a:path extrusionOk="0" fill="none" h="1998" w="1998">
                  <a:moveTo>
                    <a:pt x="1" y="1997"/>
                  </a:moveTo>
                  <a:lnTo>
                    <a:pt x="1998" y="0"/>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15"/>
          <p:cNvSpPr txBox="1"/>
          <p:nvPr>
            <p:ph type="title"/>
          </p:nvPr>
        </p:nvSpPr>
        <p:spPr>
          <a:xfrm>
            <a:off x="814275" y="392575"/>
            <a:ext cx="5492400" cy="766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PROJECT OBJECTIVES</a:t>
            </a:r>
            <a:endParaRPr/>
          </a:p>
        </p:txBody>
      </p:sp>
      <p:sp>
        <p:nvSpPr>
          <p:cNvPr id="233" name="Google Shape;233;p15"/>
          <p:cNvSpPr txBox="1"/>
          <p:nvPr>
            <p:ph idx="1" type="body"/>
          </p:nvPr>
        </p:nvSpPr>
        <p:spPr>
          <a:xfrm>
            <a:off x="282225" y="1327350"/>
            <a:ext cx="8115000" cy="31455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Clr>
                <a:schemeClr val="accent5"/>
              </a:buClr>
              <a:buSzPts val="2400"/>
              <a:buChar char="▰"/>
            </a:pPr>
            <a:r>
              <a:rPr lang="en">
                <a:solidFill>
                  <a:srgbClr val="000000"/>
                </a:solidFill>
              </a:rPr>
              <a:t>This project is aimed at </a:t>
            </a:r>
            <a:r>
              <a:rPr b="1" lang="en">
                <a:solidFill>
                  <a:srgbClr val="6AA84F"/>
                </a:solidFill>
                <a:latin typeface="Roboto Condensed"/>
                <a:ea typeface="Roboto Condensed"/>
                <a:cs typeface="Roboto Condensed"/>
                <a:sym typeface="Roboto Condensed"/>
              </a:rPr>
              <a:t>exploring</a:t>
            </a:r>
            <a:r>
              <a:rPr lang="en">
                <a:solidFill>
                  <a:srgbClr val="000000"/>
                </a:solidFill>
              </a:rPr>
              <a:t> the student performance dataset to </a:t>
            </a:r>
            <a:r>
              <a:rPr b="1" lang="en">
                <a:solidFill>
                  <a:srgbClr val="6AA84F"/>
                </a:solidFill>
                <a:latin typeface="Roboto Condensed"/>
                <a:ea typeface="Roboto Condensed"/>
                <a:cs typeface="Roboto Condensed"/>
                <a:sym typeface="Roboto Condensed"/>
              </a:rPr>
              <a:t>gain useful insights</a:t>
            </a:r>
            <a:r>
              <a:rPr lang="en">
                <a:solidFill>
                  <a:srgbClr val="000000"/>
                </a:solidFill>
              </a:rPr>
              <a:t> that could be used to </a:t>
            </a:r>
            <a:r>
              <a:rPr b="1" lang="en">
                <a:solidFill>
                  <a:srgbClr val="6AA84F"/>
                </a:solidFill>
                <a:latin typeface="Roboto Condensed"/>
                <a:ea typeface="Roboto Condensed"/>
                <a:cs typeface="Roboto Condensed"/>
                <a:sym typeface="Roboto Condensed"/>
              </a:rPr>
              <a:t>make decisions</a:t>
            </a:r>
            <a:r>
              <a:rPr lang="en">
                <a:solidFill>
                  <a:srgbClr val="000000"/>
                </a:solidFill>
              </a:rPr>
              <a:t> on the controlling factors</a:t>
            </a:r>
            <a:endParaRPr>
              <a:solidFill>
                <a:srgbClr val="000000"/>
              </a:solidFill>
            </a:endParaRPr>
          </a:p>
          <a:p>
            <a:pPr indent="-381000" lvl="0" marL="457200" rtl="0" algn="l">
              <a:spcBef>
                <a:spcPts val="1000"/>
              </a:spcBef>
              <a:spcAft>
                <a:spcPts val="1000"/>
              </a:spcAft>
              <a:buClr>
                <a:schemeClr val="accent5"/>
              </a:buClr>
              <a:buSzPts val="2400"/>
              <a:buChar char="▰"/>
            </a:pPr>
            <a:r>
              <a:rPr lang="en">
                <a:solidFill>
                  <a:srgbClr val="000000"/>
                </a:solidFill>
              </a:rPr>
              <a:t>A </a:t>
            </a:r>
            <a:r>
              <a:rPr b="1" lang="en">
                <a:solidFill>
                  <a:srgbClr val="6AA84F"/>
                </a:solidFill>
                <a:latin typeface="Roboto Condensed"/>
                <a:ea typeface="Roboto Condensed"/>
                <a:cs typeface="Roboto Condensed"/>
                <a:sym typeface="Roboto Condensed"/>
              </a:rPr>
              <a:t>predictive model</a:t>
            </a:r>
            <a:r>
              <a:rPr lang="en">
                <a:solidFill>
                  <a:srgbClr val="000000"/>
                </a:solidFill>
              </a:rPr>
              <a:t> built from </a:t>
            </a:r>
            <a:r>
              <a:rPr b="1" lang="en">
                <a:solidFill>
                  <a:srgbClr val="6AA84F"/>
                </a:solidFill>
                <a:latin typeface="Roboto Condensed"/>
                <a:ea typeface="Roboto Condensed"/>
                <a:cs typeface="Roboto Condensed"/>
                <a:sym typeface="Roboto Condensed"/>
              </a:rPr>
              <a:t>machine learning (ML) algorithms</a:t>
            </a:r>
            <a:r>
              <a:rPr lang="en">
                <a:solidFill>
                  <a:srgbClr val="000000"/>
                </a:solidFill>
              </a:rPr>
              <a:t> will facilitate the prediction of grades or other factors depending on </a:t>
            </a:r>
            <a:r>
              <a:rPr lang="en">
                <a:solidFill>
                  <a:srgbClr val="000000"/>
                </a:solidFill>
              </a:rPr>
              <a:t>other</a:t>
            </a:r>
            <a:r>
              <a:rPr lang="en">
                <a:solidFill>
                  <a:srgbClr val="000000"/>
                </a:solidFill>
              </a:rPr>
              <a:t> contributing .</a:t>
            </a:r>
            <a:endParaRPr>
              <a:solidFill>
                <a:srgbClr val="000000"/>
              </a:solidFill>
            </a:endParaRPr>
          </a:p>
        </p:txBody>
      </p:sp>
      <p:sp>
        <p:nvSpPr>
          <p:cNvPr id="234" name="Google Shape;234;p15"/>
          <p:cNvSpPr txBox="1"/>
          <p:nvPr>
            <p:ph idx="12" type="sldNum"/>
          </p:nvPr>
        </p:nvSpPr>
        <p:spPr>
          <a:xfrm>
            <a:off x="7618000" y="4636500"/>
            <a:ext cx="1487400" cy="315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pSp>
        <p:nvGrpSpPr>
          <p:cNvPr id="235" name="Google Shape;235;p15"/>
          <p:cNvGrpSpPr/>
          <p:nvPr/>
        </p:nvGrpSpPr>
        <p:grpSpPr>
          <a:xfrm>
            <a:off x="282216" y="590918"/>
            <a:ext cx="369505" cy="369505"/>
            <a:chOff x="2594050" y="1631825"/>
            <a:chExt cx="439625" cy="439625"/>
          </a:xfrm>
        </p:grpSpPr>
        <p:sp>
          <p:nvSpPr>
            <p:cNvPr id="236" name="Google Shape;236;p15"/>
            <p:cNvSpPr/>
            <p:nvPr/>
          </p:nvSpPr>
          <p:spPr>
            <a:xfrm>
              <a:off x="2594050" y="1883300"/>
              <a:ext cx="188175" cy="188150"/>
            </a:xfrm>
            <a:custGeom>
              <a:rect b="b" l="l" r="r" t="t"/>
              <a:pathLst>
                <a:path extrusionOk="0" fill="none" h="7526" w="7527">
                  <a:moveTo>
                    <a:pt x="5992" y="0"/>
                  </a:moveTo>
                  <a:lnTo>
                    <a:pt x="537" y="6430"/>
                  </a:lnTo>
                  <a:lnTo>
                    <a:pt x="1" y="7526"/>
                  </a:lnTo>
                  <a:lnTo>
                    <a:pt x="1097" y="6990"/>
                  </a:lnTo>
                  <a:lnTo>
                    <a:pt x="7526" y="1534"/>
                  </a:lnTo>
                  <a:lnTo>
                    <a:pt x="5992" y="0"/>
                  </a:lnTo>
                  <a:close/>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5"/>
            <p:cNvSpPr/>
            <p:nvPr/>
          </p:nvSpPr>
          <p:spPr>
            <a:xfrm>
              <a:off x="2857700" y="1631825"/>
              <a:ext cx="175975" cy="176000"/>
            </a:xfrm>
            <a:custGeom>
              <a:rect b="b" l="l" r="r" t="t"/>
              <a:pathLst>
                <a:path extrusionOk="0" fill="none" h="7040" w="7039">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5"/>
            <p:cNvSpPr/>
            <p:nvPr/>
          </p:nvSpPr>
          <p:spPr>
            <a:xfrm>
              <a:off x="2662850" y="1699400"/>
              <a:ext cx="303250" cy="303250"/>
            </a:xfrm>
            <a:custGeom>
              <a:rect b="b" l="l" r="r" t="t"/>
              <a:pathLst>
                <a:path extrusionOk="0" fill="none" h="12130" w="1213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15"/>
            <p:cNvSpPr/>
            <p:nvPr/>
          </p:nvSpPr>
          <p:spPr>
            <a:xfrm>
              <a:off x="2801675" y="1740825"/>
              <a:ext cx="49950" cy="49950"/>
            </a:xfrm>
            <a:custGeom>
              <a:rect b="b" l="l" r="r" t="t"/>
              <a:pathLst>
                <a:path extrusionOk="0" fill="none" h="1998" w="1998">
                  <a:moveTo>
                    <a:pt x="1" y="1997"/>
                  </a:moveTo>
                  <a:lnTo>
                    <a:pt x="1998" y="0"/>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16"/>
          <p:cNvSpPr txBox="1"/>
          <p:nvPr>
            <p:ph type="title"/>
          </p:nvPr>
        </p:nvSpPr>
        <p:spPr>
          <a:xfrm>
            <a:off x="814275" y="392575"/>
            <a:ext cx="5492400" cy="766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PROJECT SCOPE</a:t>
            </a:r>
            <a:endParaRPr/>
          </a:p>
        </p:txBody>
      </p:sp>
      <p:sp>
        <p:nvSpPr>
          <p:cNvPr id="245" name="Google Shape;245;p16"/>
          <p:cNvSpPr txBox="1"/>
          <p:nvPr>
            <p:ph idx="1" type="body"/>
          </p:nvPr>
        </p:nvSpPr>
        <p:spPr>
          <a:xfrm>
            <a:off x="282225" y="1327350"/>
            <a:ext cx="8316300" cy="36855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Clr>
                <a:schemeClr val="accent5"/>
              </a:buClr>
              <a:buSzPts val="2400"/>
              <a:buChar char="▰"/>
            </a:pPr>
            <a:r>
              <a:rPr lang="en">
                <a:solidFill>
                  <a:srgbClr val="000000"/>
                </a:solidFill>
              </a:rPr>
              <a:t>Conduct </a:t>
            </a:r>
            <a:r>
              <a:rPr b="1" lang="en">
                <a:solidFill>
                  <a:srgbClr val="6AA84F"/>
                </a:solidFill>
                <a:latin typeface="Roboto Condensed"/>
                <a:ea typeface="Roboto Condensed"/>
                <a:cs typeface="Roboto Condensed"/>
                <a:sym typeface="Roboto Condensed"/>
              </a:rPr>
              <a:t>exploratory analysis</a:t>
            </a:r>
            <a:r>
              <a:rPr lang="en">
                <a:solidFill>
                  <a:srgbClr val="000000"/>
                </a:solidFill>
              </a:rPr>
              <a:t> on the data to derive basic information about the data</a:t>
            </a:r>
            <a:endParaRPr>
              <a:solidFill>
                <a:srgbClr val="000000"/>
              </a:solidFill>
            </a:endParaRPr>
          </a:p>
          <a:p>
            <a:pPr indent="-381000" lvl="0" marL="457200" rtl="0" algn="l">
              <a:spcBef>
                <a:spcPts val="1000"/>
              </a:spcBef>
              <a:spcAft>
                <a:spcPts val="0"/>
              </a:spcAft>
              <a:buClr>
                <a:schemeClr val="accent5"/>
              </a:buClr>
              <a:buSzPts val="2400"/>
              <a:buChar char="▰"/>
            </a:pPr>
            <a:r>
              <a:rPr lang="en">
                <a:solidFill>
                  <a:srgbClr val="000000"/>
                </a:solidFill>
              </a:rPr>
              <a:t> Perform </a:t>
            </a:r>
            <a:r>
              <a:rPr b="1" lang="en">
                <a:solidFill>
                  <a:srgbClr val="6AA84F"/>
                </a:solidFill>
                <a:latin typeface="Roboto Condensed"/>
                <a:ea typeface="Roboto Condensed"/>
                <a:cs typeface="Roboto Condensed"/>
                <a:sym typeface="Roboto Condensed"/>
              </a:rPr>
              <a:t>preprocessing</a:t>
            </a:r>
            <a:r>
              <a:rPr lang="en">
                <a:solidFill>
                  <a:srgbClr val="000000"/>
                </a:solidFill>
              </a:rPr>
              <a:t> to deal with </a:t>
            </a:r>
            <a:r>
              <a:rPr b="1" lang="en">
                <a:solidFill>
                  <a:srgbClr val="6AA84F"/>
                </a:solidFill>
                <a:latin typeface="Roboto Condensed"/>
                <a:ea typeface="Roboto Condensed"/>
                <a:cs typeface="Roboto Condensed"/>
                <a:sym typeface="Roboto Condensed"/>
              </a:rPr>
              <a:t>missing values and outliers</a:t>
            </a:r>
            <a:endParaRPr b="1">
              <a:solidFill>
                <a:srgbClr val="6AA84F"/>
              </a:solidFill>
              <a:latin typeface="Roboto Condensed"/>
              <a:ea typeface="Roboto Condensed"/>
              <a:cs typeface="Roboto Condensed"/>
              <a:sym typeface="Roboto Condensed"/>
            </a:endParaRPr>
          </a:p>
          <a:p>
            <a:pPr indent="-381000" lvl="0" marL="457200" rtl="0" algn="l">
              <a:spcBef>
                <a:spcPts val="1000"/>
              </a:spcBef>
              <a:spcAft>
                <a:spcPts val="0"/>
              </a:spcAft>
              <a:buClr>
                <a:schemeClr val="accent5"/>
              </a:buClr>
              <a:buSzPts val="2400"/>
              <a:buChar char="▰"/>
            </a:pPr>
            <a:r>
              <a:rPr lang="en">
                <a:solidFill>
                  <a:srgbClr val="000000"/>
                </a:solidFill>
              </a:rPr>
              <a:t>Create </a:t>
            </a:r>
            <a:r>
              <a:rPr b="1" lang="en">
                <a:solidFill>
                  <a:srgbClr val="6AA84F"/>
                </a:solidFill>
                <a:latin typeface="Roboto Condensed"/>
                <a:ea typeface="Roboto Condensed"/>
                <a:cs typeface="Roboto Condensed"/>
                <a:sym typeface="Roboto Condensed"/>
              </a:rPr>
              <a:t>visualizations</a:t>
            </a:r>
            <a:r>
              <a:rPr lang="en">
                <a:solidFill>
                  <a:srgbClr val="000000"/>
                </a:solidFill>
              </a:rPr>
              <a:t> to communicate some of the descriptive information about the data</a:t>
            </a:r>
            <a:endParaRPr>
              <a:solidFill>
                <a:srgbClr val="000000"/>
              </a:solidFill>
            </a:endParaRPr>
          </a:p>
          <a:p>
            <a:pPr indent="-381000" lvl="0" marL="457200" rtl="0" algn="l">
              <a:spcBef>
                <a:spcPts val="1000"/>
              </a:spcBef>
              <a:spcAft>
                <a:spcPts val="0"/>
              </a:spcAft>
              <a:buClr>
                <a:schemeClr val="accent5"/>
              </a:buClr>
              <a:buSzPts val="2400"/>
              <a:buChar char="▰"/>
            </a:pPr>
            <a:r>
              <a:rPr lang="en">
                <a:solidFill>
                  <a:srgbClr val="000000"/>
                </a:solidFill>
              </a:rPr>
              <a:t>Perform </a:t>
            </a:r>
            <a:r>
              <a:rPr b="1" lang="en">
                <a:solidFill>
                  <a:srgbClr val="6AA84F"/>
                </a:solidFill>
                <a:latin typeface="Roboto Condensed"/>
                <a:ea typeface="Roboto Condensed"/>
                <a:cs typeface="Roboto Condensed"/>
                <a:sym typeface="Roboto Condensed"/>
              </a:rPr>
              <a:t>inferential statistics</a:t>
            </a:r>
            <a:r>
              <a:rPr lang="en">
                <a:solidFill>
                  <a:srgbClr val="000000"/>
                </a:solidFill>
              </a:rPr>
              <a:t> to establish relationships between the dependent and independent variables</a:t>
            </a:r>
            <a:endParaRPr>
              <a:solidFill>
                <a:srgbClr val="000000"/>
              </a:solidFill>
            </a:endParaRPr>
          </a:p>
          <a:p>
            <a:pPr indent="-381000" lvl="0" marL="457200" rtl="0" algn="l">
              <a:spcBef>
                <a:spcPts val="1000"/>
              </a:spcBef>
              <a:spcAft>
                <a:spcPts val="1000"/>
              </a:spcAft>
              <a:buClr>
                <a:schemeClr val="accent5"/>
              </a:buClr>
              <a:buSzPts val="2400"/>
              <a:buChar char="▰"/>
            </a:pPr>
            <a:r>
              <a:rPr lang="en">
                <a:solidFill>
                  <a:srgbClr val="000000"/>
                </a:solidFill>
              </a:rPr>
              <a:t>Create a </a:t>
            </a:r>
            <a:r>
              <a:rPr b="1" lang="en">
                <a:solidFill>
                  <a:srgbClr val="6AA84F"/>
                </a:solidFill>
                <a:latin typeface="Roboto Condensed"/>
                <a:ea typeface="Roboto Condensed"/>
                <a:cs typeface="Roboto Condensed"/>
                <a:sym typeface="Roboto Condensed"/>
              </a:rPr>
              <a:t>predictive model</a:t>
            </a:r>
            <a:r>
              <a:rPr lang="en">
                <a:solidFill>
                  <a:srgbClr val="000000"/>
                </a:solidFill>
              </a:rPr>
              <a:t> using ML algorithms</a:t>
            </a:r>
            <a:endParaRPr>
              <a:solidFill>
                <a:srgbClr val="000000"/>
              </a:solidFill>
            </a:endParaRPr>
          </a:p>
        </p:txBody>
      </p:sp>
      <p:sp>
        <p:nvSpPr>
          <p:cNvPr id="246" name="Google Shape;246;p16"/>
          <p:cNvSpPr txBox="1"/>
          <p:nvPr>
            <p:ph idx="12" type="sldNum"/>
          </p:nvPr>
        </p:nvSpPr>
        <p:spPr>
          <a:xfrm>
            <a:off x="7618000" y="4636500"/>
            <a:ext cx="1487400" cy="315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pSp>
        <p:nvGrpSpPr>
          <p:cNvPr id="247" name="Google Shape;247;p16"/>
          <p:cNvGrpSpPr/>
          <p:nvPr/>
        </p:nvGrpSpPr>
        <p:grpSpPr>
          <a:xfrm>
            <a:off x="282216" y="590918"/>
            <a:ext cx="369505" cy="369505"/>
            <a:chOff x="2594050" y="1631825"/>
            <a:chExt cx="439625" cy="439625"/>
          </a:xfrm>
        </p:grpSpPr>
        <p:sp>
          <p:nvSpPr>
            <p:cNvPr id="248" name="Google Shape;248;p16"/>
            <p:cNvSpPr/>
            <p:nvPr/>
          </p:nvSpPr>
          <p:spPr>
            <a:xfrm>
              <a:off x="2594050" y="1883300"/>
              <a:ext cx="188175" cy="188150"/>
            </a:xfrm>
            <a:custGeom>
              <a:rect b="b" l="l" r="r" t="t"/>
              <a:pathLst>
                <a:path extrusionOk="0" fill="none" h="7526" w="7527">
                  <a:moveTo>
                    <a:pt x="5992" y="0"/>
                  </a:moveTo>
                  <a:lnTo>
                    <a:pt x="537" y="6430"/>
                  </a:lnTo>
                  <a:lnTo>
                    <a:pt x="1" y="7526"/>
                  </a:lnTo>
                  <a:lnTo>
                    <a:pt x="1097" y="6990"/>
                  </a:lnTo>
                  <a:lnTo>
                    <a:pt x="7526" y="1534"/>
                  </a:lnTo>
                  <a:lnTo>
                    <a:pt x="5992" y="0"/>
                  </a:lnTo>
                  <a:close/>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16"/>
            <p:cNvSpPr/>
            <p:nvPr/>
          </p:nvSpPr>
          <p:spPr>
            <a:xfrm>
              <a:off x="2857700" y="1631825"/>
              <a:ext cx="175975" cy="176000"/>
            </a:xfrm>
            <a:custGeom>
              <a:rect b="b" l="l" r="r" t="t"/>
              <a:pathLst>
                <a:path extrusionOk="0" fill="none" h="7040" w="7039">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16"/>
            <p:cNvSpPr/>
            <p:nvPr/>
          </p:nvSpPr>
          <p:spPr>
            <a:xfrm>
              <a:off x="2662850" y="1699400"/>
              <a:ext cx="303250" cy="303250"/>
            </a:xfrm>
            <a:custGeom>
              <a:rect b="b" l="l" r="r" t="t"/>
              <a:pathLst>
                <a:path extrusionOk="0" fill="none" h="12130" w="1213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6"/>
            <p:cNvSpPr/>
            <p:nvPr/>
          </p:nvSpPr>
          <p:spPr>
            <a:xfrm>
              <a:off x="2801675" y="1740825"/>
              <a:ext cx="49950" cy="49950"/>
            </a:xfrm>
            <a:custGeom>
              <a:rect b="b" l="l" r="r" t="t"/>
              <a:pathLst>
                <a:path extrusionOk="0" fill="none" h="1998" w="1998">
                  <a:moveTo>
                    <a:pt x="1" y="1997"/>
                  </a:moveTo>
                  <a:lnTo>
                    <a:pt x="1998" y="0"/>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17"/>
          <p:cNvSpPr txBox="1"/>
          <p:nvPr>
            <p:ph type="ctrTitle"/>
          </p:nvPr>
        </p:nvSpPr>
        <p:spPr>
          <a:xfrm>
            <a:off x="463525" y="3371599"/>
            <a:ext cx="4094400" cy="659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EXPLORATORY DATA ANALYSIS</a:t>
            </a:r>
            <a:endParaRPr sz="2400"/>
          </a:p>
        </p:txBody>
      </p:sp>
      <p:sp>
        <p:nvSpPr>
          <p:cNvPr id="257" name="Google Shape;257;p17"/>
          <p:cNvSpPr txBox="1"/>
          <p:nvPr>
            <p:ph idx="1" type="subTitle"/>
          </p:nvPr>
        </p:nvSpPr>
        <p:spPr>
          <a:xfrm>
            <a:off x="463525" y="3975450"/>
            <a:ext cx="4094400" cy="6594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lang="en" sz="1200"/>
              <a:t>Exploration, Cleaning, Preprocessing, and Visualization</a:t>
            </a:r>
            <a:endParaRPr sz="1200"/>
          </a:p>
        </p:txBody>
      </p:sp>
      <p:sp>
        <p:nvSpPr>
          <p:cNvPr id="258" name="Google Shape;258;p17"/>
          <p:cNvSpPr txBox="1"/>
          <p:nvPr>
            <p:ph idx="12" type="sldNum"/>
          </p:nvPr>
        </p:nvSpPr>
        <p:spPr>
          <a:xfrm>
            <a:off x="7618000" y="4636500"/>
            <a:ext cx="1487400" cy="315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59" name="Google Shape;259;p17"/>
          <p:cNvSpPr txBox="1"/>
          <p:nvPr/>
        </p:nvSpPr>
        <p:spPr>
          <a:xfrm>
            <a:off x="463525" y="0"/>
            <a:ext cx="2181600" cy="31362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2000">
                <a:solidFill>
                  <a:srgbClr val="3F5378"/>
                </a:solidFill>
                <a:latin typeface="Roboto Condensed"/>
                <a:ea typeface="Roboto Condensed"/>
                <a:cs typeface="Roboto Condensed"/>
                <a:sym typeface="Roboto Condensed"/>
              </a:rPr>
              <a:t>2</a:t>
            </a:r>
            <a:endParaRPr b="1" sz="3000">
              <a:solidFill>
                <a:srgbClr val="3F5378"/>
              </a:solidFill>
              <a:latin typeface="Roboto Condensed"/>
              <a:ea typeface="Roboto Condensed"/>
              <a:cs typeface="Roboto Condensed"/>
              <a:sym typeface="Roboto Condense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18"/>
          <p:cNvSpPr txBox="1"/>
          <p:nvPr>
            <p:ph type="title"/>
          </p:nvPr>
        </p:nvSpPr>
        <p:spPr>
          <a:xfrm>
            <a:off x="814275" y="392575"/>
            <a:ext cx="5492400" cy="766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DATA EXPLORATION</a:t>
            </a:r>
            <a:endParaRPr/>
          </a:p>
        </p:txBody>
      </p:sp>
      <p:sp>
        <p:nvSpPr>
          <p:cNvPr id="265" name="Google Shape;265;p18"/>
          <p:cNvSpPr txBox="1"/>
          <p:nvPr>
            <p:ph idx="12" type="sldNum"/>
          </p:nvPr>
        </p:nvSpPr>
        <p:spPr>
          <a:xfrm>
            <a:off x="7618000" y="4636500"/>
            <a:ext cx="1487400" cy="315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pSp>
        <p:nvGrpSpPr>
          <p:cNvPr id="266" name="Google Shape;266;p18"/>
          <p:cNvGrpSpPr/>
          <p:nvPr/>
        </p:nvGrpSpPr>
        <p:grpSpPr>
          <a:xfrm>
            <a:off x="282216" y="590918"/>
            <a:ext cx="369505" cy="369505"/>
            <a:chOff x="2594050" y="1631825"/>
            <a:chExt cx="439625" cy="439625"/>
          </a:xfrm>
        </p:grpSpPr>
        <p:sp>
          <p:nvSpPr>
            <p:cNvPr id="267" name="Google Shape;267;p18"/>
            <p:cNvSpPr/>
            <p:nvPr/>
          </p:nvSpPr>
          <p:spPr>
            <a:xfrm>
              <a:off x="2594050" y="1883300"/>
              <a:ext cx="188175" cy="188150"/>
            </a:xfrm>
            <a:custGeom>
              <a:rect b="b" l="l" r="r" t="t"/>
              <a:pathLst>
                <a:path extrusionOk="0" fill="none" h="7526" w="7527">
                  <a:moveTo>
                    <a:pt x="5992" y="0"/>
                  </a:moveTo>
                  <a:lnTo>
                    <a:pt x="537" y="6430"/>
                  </a:lnTo>
                  <a:lnTo>
                    <a:pt x="1" y="7526"/>
                  </a:lnTo>
                  <a:lnTo>
                    <a:pt x="1097" y="6990"/>
                  </a:lnTo>
                  <a:lnTo>
                    <a:pt x="7526" y="1534"/>
                  </a:lnTo>
                  <a:lnTo>
                    <a:pt x="5992" y="0"/>
                  </a:lnTo>
                  <a:close/>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18"/>
            <p:cNvSpPr/>
            <p:nvPr/>
          </p:nvSpPr>
          <p:spPr>
            <a:xfrm>
              <a:off x="2857700" y="1631825"/>
              <a:ext cx="175975" cy="176000"/>
            </a:xfrm>
            <a:custGeom>
              <a:rect b="b" l="l" r="r" t="t"/>
              <a:pathLst>
                <a:path extrusionOk="0" fill="none" h="7040" w="7039">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18"/>
            <p:cNvSpPr/>
            <p:nvPr/>
          </p:nvSpPr>
          <p:spPr>
            <a:xfrm>
              <a:off x="2662850" y="1699400"/>
              <a:ext cx="303250" cy="303250"/>
            </a:xfrm>
            <a:custGeom>
              <a:rect b="b" l="l" r="r" t="t"/>
              <a:pathLst>
                <a:path extrusionOk="0" fill="none" h="12130" w="1213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18"/>
            <p:cNvSpPr/>
            <p:nvPr/>
          </p:nvSpPr>
          <p:spPr>
            <a:xfrm>
              <a:off x="2801675" y="1740825"/>
              <a:ext cx="49950" cy="49950"/>
            </a:xfrm>
            <a:custGeom>
              <a:rect b="b" l="l" r="r" t="t"/>
              <a:pathLst>
                <a:path extrusionOk="0" fill="none" h="1998" w="1998">
                  <a:moveTo>
                    <a:pt x="1" y="1997"/>
                  </a:moveTo>
                  <a:lnTo>
                    <a:pt x="1998" y="0"/>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1" name="Google Shape;271;p18"/>
          <p:cNvSpPr txBox="1"/>
          <p:nvPr/>
        </p:nvSpPr>
        <p:spPr>
          <a:xfrm>
            <a:off x="89650" y="1404475"/>
            <a:ext cx="4355400" cy="203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750">
                <a:solidFill>
                  <a:srgbClr val="212121"/>
                </a:solidFill>
                <a:highlight>
                  <a:srgbClr val="FFFFFF"/>
                </a:highlight>
                <a:latin typeface="Courier New"/>
                <a:ea typeface="Courier New"/>
                <a:cs typeface="Courier New"/>
                <a:sym typeface="Courier New"/>
              </a:rPr>
              <a:t>*** Full Student Datasets</a:t>
            </a:r>
            <a:endParaRPr b="1" sz="750">
              <a:solidFill>
                <a:srgbClr val="21212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t/>
            </a:r>
            <a:endParaRPr sz="750">
              <a:solidFill>
                <a:srgbClr val="21212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750">
                <a:solidFill>
                  <a:srgbClr val="212121"/>
                </a:solidFill>
                <a:highlight>
                  <a:srgbClr val="FFFFFF"/>
                </a:highlight>
                <a:latin typeface="Courier New"/>
                <a:ea typeface="Courier New"/>
                <a:cs typeface="Courier New"/>
                <a:sym typeface="Courier New"/>
              </a:rPr>
              <a:t>    school      course sex  age address  ... health absences  G1  G2  G3</a:t>
            </a:r>
            <a:endParaRPr sz="750">
              <a:solidFill>
                <a:srgbClr val="21212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750">
                <a:solidFill>
                  <a:srgbClr val="212121"/>
                </a:solidFill>
                <a:highlight>
                  <a:srgbClr val="FFFFFF"/>
                </a:highlight>
                <a:latin typeface="Courier New"/>
                <a:ea typeface="Courier New"/>
                <a:cs typeface="Courier New"/>
                <a:sym typeface="Courier New"/>
              </a:rPr>
              <a:t>0       GP        Math   F   18       U  ...      3        6   5   6   6</a:t>
            </a:r>
            <a:endParaRPr sz="750">
              <a:solidFill>
                <a:srgbClr val="21212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750">
                <a:solidFill>
                  <a:srgbClr val="212121"/>
                </a:solidFill>
                <a:highlight>
                  <a:srgbClr val="FFFFFF"/>
                </a:highlight>
                <a:latin typeface="Courier New"/>
                <a:ea typeface="Courier New"/>
                <a:cs typeface="Courier New"/>
                <a:sym typeface="Courier New"/>
              </a:rPr>
              <a:t>1       GP        Math   F   17       U  ...      3        4   5   5   6</a:t>
            </a:r>
            <a:endParaRPr sz="750">
              <a:solidFill>
                <a:srgbClr val="21212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750">
                <a:solidFill>
                  <a:srgbClr val="212121"/>
                </a:solidFill>
                <a:highlight>
                  <a:srgbClr val="FFFFFF"/>
                </a:highlight>
                <a:latin typeface="Courier New"/>
                <a:ea typeface="Courier New"/>
                <a:cs typeface="Courier New"/>
                <a:sym typeface="Courier New"/>
              </a:rPr>
              <a:t>2       GP        Math   F   15       U  ...      3       10   7   8  10</a:t>
            </a:r>
            <a:endParaRPr sz="750">
              <a:solidFill>
                <a:srgbClr val="21212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750">
                <a:solidFill>
                  <a:srgbClr val="212121"/>
                </a:solidFill>
                <a:highlight>
                  <a:srgbClr val="FFFFFF"/>
                </a:highlight>
                <a:latin typeface="Courier New"/>
                <a:ea typeface="Courier New"/>
                <a:cs typeface="Courier New"/>
                <a:sym typeface="Courier New"/>
              </a:rPr>
              <a:t>3       GP        Math   F   15       U  ...      5        2  15  14  15</a:t>
            </a:r>
            <a:endParaRPr sz="750">
              <a:solidFill>
                <a:srgbClr val="21212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750">
                <a:solidFill>
                  <a:srgbClr val="212121"/>
                </a:solidFill>
                <a:highlight>
                  <a:srgbClr val="FFFFFF"/>
                </a:highlight>
                <a:latin typeface="Courier New"/>
                <a:ea typeface="Courier New"/>
                <a:cs typeface="Courier New"/>
                <a:sym typeface="Courier New"/>
              </a:rPr>
              <a:t>4       GP        Math   F   16       U  ...      5        4   6  10  10</a:t>
            </a:r>
            <a:endParaRPr sz="750">
              <a:solidFill>
                <a:srgbClr val="21212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750">
                <a:solidFill>
                  <a:srgbClr val="212121"/>
                </a:solidFill>
                <a:highlight>
                  <a:srgbClr val="FFFFFF"/>
                </a:highlight>
                <a:latin typeface="Courier New"/>
                <a:ea typeface="Courier New"/>
                <a:cs typeface="Courier New"/>
                <a:sym typeface="Courier New"/>
              </a:rPr>
              <a:t>..     ...         ...  ..  ...     ...  ...    ...      ...  ..  ..  ..</a:t>
            </a:r>
            <a:endParaRPr sz="750">
              <a:solidFill>
                <a:srgbClr val="21212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750">
                <a:solidFill>
                  <a:srgbClr val="212121"/>
                </a:solidFill>
                <a:highlight>
                  <a:srgbClr val="FFFFFF"/>
                </a:highlight>
                <a:latin typeface="Courier New"/>
                <a:ea typeface="Courier New"/>
                <a:cs typeface="Courier New"/>
                <a:sym typeface="Courier New"/>
              </a:rPr>
              <a:t>644     MS  Portuguese   F   19       R  ...      5        4  10  11  10</a:t>
            </a:r>
            <a:endParaRPr sz="750">
              <a:solidFill>
                <a:srgbClr val="21212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750">
                <a:solidFill>
                  <a:srgbClr val="212121"/>
                </a:solidFill>
                <a:highlight>
                  <a:srgbClr val="FFFFFF"/>
                </a:highlight>
                <a:latin typeface="Courier New"/>
                <a:ea typeface="Courier New"/>
                <a:cs typeface="Courier New"/>
                <a:sym typeface="Courier New"/>
              </a:rPr>
              <a:t>645     MS  Portuguese   F   18       U  ...      1        4  15  15  16</a:t>
            </a:r>
            <a:endParaRPr sz="750">
              <a:solidFill>
                <a:srgbClr val="21212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750">
                <a:solidFill>
                  <a:srgbClr val="212121"/>
                </a:solidFill>
                <a:highlight>
                  <a:srgbClr val="FFFFFF"/>
                </a:highlight>
                <a:latin typeface="Courier New"/>
                <a:ea typeface="Courier New"/>
                <a:cs typeface="Courier New"/>
                <a:sym typeface="Courier New"/>
              </a:rPr>
              <a:t>646     MS  Portuguese   F   18       U  ...      5        6  11  12   9</a:t>
            </a:r>
            <a:endParaRPr sz="750">
              <a:solidFill>
                <a:srgbClr val="21212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750">
                <a:solidFill>
                  <a:srgbClr val="212121"/>
                </a:solidFill>
                <a:highlight>
                  <a:srgbClr val="FFFFFF"/>
                </a:highlight>
                <a:latin typeface="Courier New"/>
                <a:ea typeface="Courier New"/>
                <a:cs typeface="Courier New"/>
                <a:sym typeface="Courier New"/>
              </a:rPr>
              <a:t>647     MS  Portuguese   M   17       U  ...      2        6  10  10  10</a:t>
            </a:r>
            <a:endParaRPr sz="750">
              <a:solidFill>
                <a:srgbClr val="21212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750">
                <a:solidFill>
                  <a:srgbClr val="212121"/>
                </a:solidFill>
                <a:highlight>
                  <a:srgbClr val="FFFFFF"/>
                </a:highlight>
                <a:latin typeface="Courier New"/>
                <a:ea typeface="Courier New"/>
                <a:cs typeface="Courier New"/>
                <a:sym typeface="Courier New"/>
              </a:rPr>
              <a:t>648     MS  Portuguese   M   18       R  ...      5        4  10  11  11</a:t>
            </a:r>
            <a:endParaRPr sz="750">
              <a:solidFill>
                <a:srgbClr val="21212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t/>
            </a:r>
            <a:endParaRPr sz="750">
              <a:solidFill>
                <a:srgbClr val="21212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750">
                <a:solidFill>
                  <a:srgbClr val="212121"/>
                </a:solidFill>
                <a:highlight>
                  <a:srgbClr val="FFFF00"/>
                </a:highlight>
                <a:latin typeface="Courier New"/>
                <a:ea typeface="Courier New"/>
                <a:cs typeface="Courier New"/>
                <a:sym typeface="Courier New"/>
              </a:rPr>
              <a:t>[1044 rows x 34 columns]</a:t>
            </a:r>
            <a:endParaRPr sz="750">
              <a:highlight>
                <a:srgbClr val="FFFF00"/>
              </a:highlight>
            </a:endParaRPr>
          </a:p>
        </p:txBody>
      </p:sp>
      <p:sp>
        <p:nvSpPr>
          <p:cNvPr id="272" name="Google Shape;272;p18"/>
          <p:cNvSpPr txBox="1"/>
          <p:nvPr/>
        </p:nvSpPr>
        <p:spPr>
          <a:xfrm>
            <a:off x="4624300" y="1404475"/>
            <a:ext cx="4519800" cy="203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750">
                <a:solidFill>
                  <a:srgbClr val="212121"/>
                </a:solidFill>
                <a:highlight>
                  <a:srgbClr val="FFFFFF"/>
                </a:highlight>
                <a:latin typeface="Courier New"/>
                <a:ea typeface="Courier New"/>
                <a:cs typeface="Courier New"/>
                <a:sym typeface="Courier New"/>
              </a:rPr>
              <a:t>*** Clean Data</a:t>
            </a:r>
            <a:endParaRPr b="1" sz="750">
              <a:solidFill>
                <a:srgbClr val="21212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t/>
            </a:r>
            <a:endParaRPr b="1" sz="750">
              <a:solidFill>
                <a:srgbClr val="21212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750">
                <a:solidFill>
                  <a:srgbClr val="212121"/>
                </a:solidFill>
                <a:highlight>
                  <a:srgbClr val="FFFFFF"/>
                </a:highlight>
                <a:latin typeface="Courier New"/>
                <a:ea typeface="Courier New"/>
                <a:cs typeface="Courier New"/>
                <a:sym typeface="Courier New"/>
              </a:rPr>
              <a:t>     school      course sex  age address  ... health absences  G1  G2  G3</a:t>
            </a:r>
            <a:endParaRPr sz="750">
              <a:solidFill>
                <a:srgbClr val="21212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750">
                <a:solidFill>
                  <a:srgbClr val="212121"/>
                </a:solidFill>
                <a:highlight>
                  <a:srgbClr val="FFFFFF"/>
                </a:highlight>
                <a:latin typeface="Courier New"/>
                <a:ea typeface="Courier New"/>
                <a:cs typeface="Courier New"/>
                <a:sym typeface="Courier New"/>
              </a:rPr>
              <a:t>1       GP        Math   F   17       U  ...      3        4   5   5   6</a:t>
            </a:r>
            <a:endParaRPr sz="750">
              <a:solidFill>
                <a:srgbClr val="21212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750">
                <a:solidFill>
                  <a:srgbClr val="212121"/>
                </a:solidFill>
                <a:highlight>
                  <a:srgbClr val="FFFFFF"/>
                </a:highlight>
                <a:latin typeface="Courier New"/>
                <a:ea typeface="Courier New"/>
                <a:cs typeface="Courier New"/>
                <a:sym typeface="Courier New"/>
              </a:rPr>
              <a:t>2       GP        Math   F   15       U  ...      3       10   7   8  10</a:t>
            </a:r>
            <a:endParaRPr sz="750">
              <a:solidFill>
                <a:srgbClr val="21212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750">
                <a:solidFill>
                  <a:srgbClr val="212121"/>
                </a:solidFill>
                <a:highlight>
                  <a:srgbClr val="FFFFFF"/>
                </a:highlight>
                <a:latin typeface="Courier New"/>
                <a:ea typeface="Courier New"/>
                <a:cs typeface="Courier New"/>
                <a:sym typeface="Courier New"/>
              </a:rPr>
              <a:t>3       GP        Math   F   15       U  ...      5        2  15  14  15</a:t>
            </a:r>
            <a:endParaRPr sz="750">
              <a:solidFill>
                <a:srgbClr val="21212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750">
                <a:solidFill>
                  <a:srgbClr val="212121"/>
                </a:solidFill>
                <a:highlight>
                  <a:srgbClr val="FFFFFF"/>
                </a:highlight>
                <a:latin typeface="Courier New"/>
                <a:ea typeface="Courier New"/>
                <a:cs typeface="Courier New"/>
                <a:sym typeface="Courier New"/>
              </a:rPr>
              <a:t>4       GP        Math   F   16       U  ...      5        4   6  10  10</a:t>
            </a:r>
            <a:endParaRPr sz="750">
              <a:solidFill>
                <a:srgbClr val="21212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750">
                <a:solidFill>
                  <a:srgbClr val="212121"/>
                </a:solidFill>
                <a:highlight>
                  <a:srgbClr val="FFFFFF"/>
                </a:highlight>
                <a:latin typeface="Courier New"/>
                <a:ea typeface="Courier New"/>
                <a:cs typeface="Courier New"/>
                <a:sym typeface="Courier New"/>
              </a:rPr>
              <a:t>5       GP        Math   M   16       U  ...      5       10  15  15  15</a:t>
            </a:r>
            <a:endParaRPr sz="750">
              <a:solidFill>
                <a:srgbClr val="21212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750">
                <a:solidFill>
                  <a:srgbClr val="212121"/>
                </a:solidFill>
                <a:highlight>
                  <a:srgbClr val="FFFFFF"/>
                </a:highlight>
                <a:latin typeface="Courier New"/>
                <a:ea typeface="Courier New"/>
                <a:cs typeface="Courier New"/>
                <a:sym typeface="Courier New"/>
              </a:rPr>
              <a:t>..     ...         ...  ..  ...     ...  ...    ...      ...  ..  ..  ..</a:t>
            </a:r>
            <a:endParaRPr sz="750">
              <a:solidFill>
                <a:srgbClr val="21212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750">
                <a:solidFill>
                  <a:srgbClr val="212121"/>
                </a:solidFill>
                <a:highlight>
                  <a:srgbClr val="FFFFFF"/>
                </a:highlight>
                <a:latin typeface="Courier New"/>
                <a:ea typeface="Courier New"/>
                <a:cs typeface="Courier New"/>
                <a:sym typeface="Courier New"/>
              </a:rPr>
              <a:t>644     MS  Portuguese   F   19       R  ...      5        4  10  11  10</a:t>
            </a:r>
            <a:endParaRPr sz="750">
              <a:solidFill>
                <a:srgbClr val="21212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750">
                <a:solidFill>
                  <a:srgbClr val="212121"/>
                </a:solidFill>
                <a:highlight>
                  <a:srgbClr val="FFFFFF"/>
                </a:highlight>
                <a:latin typeface="Courier New"/>
                <a:ea typeface="Courier New"/>
                <a:cs typeface="Courier New"/>
                <a:sym typeface="Courier New"/>
              </a:rPr>
              <a:t>645     MS  Portuguese   F   18       U  ...      1        4  15  15  16</a:t>
            </a:r>
            <a:endParaRPr sz="750">
              <a:solidFill>
                <a:srgbClr val="21212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750">
                <a:solidFill>
                  <a:srgbClr val="212121"/>
                </a:solidFill>
                <a:highlight>
                  <a:srgbClr val="FFFFFF"/>
                </a:highlight>
                <a:latin typeface="Courier New"/>
                <a:ea typeface="Courier New"/>
                <a:cs typeface="Courier New"/>
                <a:sym typeface="Courier New"/>
              </a:rPr>
              <a:t>646     MS  Portuguese   F   18       U  ...      5        6  11  12   9</a:t>
            </a:r>
            <a:endParaRPr sz="750">
              <a:solidFill>
                <a:srgbClr val="21212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750">
                <a:solidFill>
                  <a:srgbClr val="212121"/>
                </a:solidFill>
                <a:highlight>
                  <a:srgbClr val="FFFFFF"/>
                </a:highlight>
                <a:latin typeface="Courier New"/>
                <a:ea typeface="Courier New"/>
                <a:cs typeface="Courier New"/>
                <a:sym typeface="Courier New"/>
              </a:rPr>
              <a:t>647     MS  Portuguese   M   17       U  ...      2        6  10  10  10</a:t>
            </a:r>
            <a:endParaRPr sz="750">
              <a:solidFill>
                <a:srgbClr val="21212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750">
                <a:solidFill>
                  <a:srgbClr val="212121"/>
                </a:solidFill>
                <a:highlight>
                  <a:srgbClr val="FFFFFF"/>
                </a:highlight>
                <a:latin typeface="Courier New"/>
                <a:ea typeface="Courier New"/>
                <a:cs typeface="Courier New"/>
                <a:sym typeface="Courier New"/>
              </a:rPr>
              <a:t>648     MS  Portuguese   M   18       R  ...      5        4  10  11  11</a:t>
            </a:r>
            <a:endParaRPr sz="750">
              <a:solidFill>
                <a:srgbClr val="21212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t/>
            </a:r>
            <a:endParaRPr sz="750">
              <a:solidFill>
                <a:srgbClr val="21212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750">
                <a:solidFill>
                  <a:srgbClr val="212121"/>
                </a:solidFill>
                <a:highlight>
                  <a:srgbClr val="FFFF00"/>
                </a:highlight>
                <a:latin typeface="Courier New"/>
                <a:ea typeface="Courier New"/>
                <a:cs typeface="Courier New"/>
                <a:sym typeface="Courier New"/>
              </a:rPr>
              <a:t>[849 rows x 34 columns]</a:t>
            </a:r>
            <a:endParaRPr sz="750">
              <a:highlight>
                <a:srgbClr val="FFFF00"/>
              </a:highligh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19"/>
          <p:cNvSpPr txBox="1"/>
          <p:nvPr>
            <p:ph type="title"/>
          </p:nvPr>
        </p:nvSpPr>
        <p:spPr>
          <a:xfrm>
            <a:off x="814275" y="392575"/>
            <a:ext cx="5492400" cy="766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DATA EXPLORATION</a:t>
            </a:r>
            <a:endParaRPr/>
          </a:p>
        </p:txBody>
      </p:sp>
      <p:sp>
        <p:nvSpPr>
          <p:cNvPr id="278" name="Google Shape;278;p19"/>
          <p:cNvSpPr txBox="1"/>
          <p:nvPr>
            <p:ph idx="12" type="sldNum"/>
          </p:nvPr>
        </p:nvSpPr>
        <p:spPr>
          <a:xfrm>
            <a:off x="7618000" y="4636500"/>
            <a:ext cx="1487400" cy="315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pSp>
        <p:nvGrpSpPr>
          <p:cNvPr id="279" name="Google Shape;279;p19"/>
          <p:cNvGrpSpPr/>
          <p:nvPr/>
        </p:nvGrpSpPr>
        <p:grpSpPr>
          <a:xfrm>
            <a:off x="282216" y="590918"/>
            <a:ext cx="369505" cy="369505"/>
            <a:chOff x="2594050" y="1631825"/>
            <a:chExt cx="439625" cy="439625"/>
          </a:xfrm>
        </p:grpSpPr>
        <p:sp>
          <p:nvSpPr>
            <p:cNvPr id="280" name="Google Shape;280;p19"/>
            <p:cNvSpPr/>
            <p:nvPr/>
          </p:nvSpPr>
          <p:spPr>
            <a:xfrm>
              <a:off x="2594050" y="1883300"/>
              <a:ext cx="188175" cy="188150"/>
            </a:xfrm>
            <a:custGeom>
              <a:rect b="b" l="l" r="r" t="t"/>
              <a:pathLst>
                <a:path extrusionOk="0" fill="none" h="7526" w="7527">
                  <a:moveTo>
                    <a:pt x="5992" y="0"/>
                  </a:moveTo>
                  <a:lnTo>
                    <a:pt x="537" y="6430"/>
                  </a:lnTo>
                  <a:lnTo>
                    <a:pt x="1" y="7526"/>
                  </a:lnTo>
                  <a:lnTo>
                    <a:pt x="1097" y="6990"/>
                  </a:lnTo>
                  <a:lnTo>
                    <a:pt x="7526" y="1534"/>
                  </a:lnTo>
                  <a:lnTo>
                    <a:pt x="5992" y="0"/>
                  </a:lnTo>
                  <a:close/>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19"/>
            <p:cNvSpPr/>
            <p:nvPr/>
          </p:nvSpPr>
          <p:spPr>
            <a:xfrm>
              <a:off x="2857700" y="1631825"/>
              <a:ext cx="175975" cy="176000"/>
            </a:xfrm>
            <a:custGeom>
              <a:rect b="b" l="l" r="r" t="t"/>
              <a:pathLst>
                <a:path extrusionOk="0" fill="none" h="7040" w="7039">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19"/>
            <p:cNvSpPr/>
            <p:nvPr/>
          </p:nvSpPr>
          <p:spPr>
            <a:xfrm>
              <a:off x="2662850" y="1699400"/>
              <a:ext cx="303250" cy="303250"/>
            </a:xfrm>
            <a:custGeom>
              <a:rect b="b" l="l" r="r" t="t"/>
              <a:pathLst>
                <a:path extrusionOk="0" fill="none" h="12130" w="1213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19"/>
            <p:cNvSpPr/>
            <p:nvPr/>
          </p:nvSpPr>
          <p:spPr>
            <a:xfrm>
              <a:off x="2801675" y="1740825"/>
              <a:ext cx="49950" cy="49950"/>
            </a:xfrm>
            <a:custGeom>
              <a:rect b="b" l="l" r="r" t="t"/>
              <a:pathLst>
                <a:path extrusionOk="0" fill="none" h="1998" w="1998">
                  <a:moveTo>
                    <a:pt x="1" y="1997"/>
                  </a:moveTo>
                  <a:lnTo>
                    <a:pt x="1998" y="0"/>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4" name="Google Shape;284;p19"/>
          <p:cNvSpPr txBox="1"/>
          <p:nvPr/>
        </p:nvSpPr>
        <p:spPr>
          <a:xfrm>
            <a:off x="5450525" y="1311150"/>
            <a:ext cx="3615900" cy="2993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700">
                <a:solidFill>
                  <a:srgbClr val="212121"/>
                </a:solidFill>
                <a:highlight>
                  <a:srgbClr val="FFFFFF"/>
                </a:highlight>
                <a:latin typeface="Courier New"/>
                <a:ea typeface="Courier New"/>
                <a:cs typeface="Courier New"/>
                <a:sym typeface="Courier New"/>
              </a:rPr>
              <a:t>Outliers Details</a:t>
            </a:r>
            <a:r>
              <a:rPr lang="en" sz="700">
                <a:solidFill>
                  <a:srgbClr val="212121"/>
                </a:solidFill>
                <a:highlight>
                  <a:srgbClr val="FFFFFF"/>
                </a:highlight>
                <a:latin typeface="Courier New"/>
                <a:ea typeface="Courier New"/>
                <a:cs typeface="Courier New"/>
                <a:sym typeface="Courier New"/>
              </a:rPr>
              <a:t> </a:t>
            </a:r>
            <a:endParaRPr sz="700">
              <a:solidFill>
                <a:srgbClr val="21212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t/>
            </a:r>
            <a:endParaRPr sz="700">
              <a:solidFill>
                <a:srgbClr val="21212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700">
                <a:solidFill>
                  <a:srgbClr val="212121"/>
                </a:solidFill>
                <a:highlight>
                  <a:srgbClr val="FFFFFF"/>
                </a:highlight>
                <a:latin typeface="Courier New"/>
                <a:ea typeface="Courier New"/>
                <a:cs typeface="Courier New"/>
                <a:sym typeface="Courier New"/>
              </a:rPr>
              <a:t>* Columns with outliers:</a:t>
            </a:r>
            <a:endParaRPr sz="700">
              <a:solidFill>
                <a:srgbClr val="21212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t/>
            </a:r>
            <a:endParaRPr sz="700">
              <a:solidFill>
                <a:srgbClr val="21212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700">
                <a:solidFill>
                  <a:srgbClr val="212121"/>
                </a:solidFill>
                <a:highlight>
                  <a:srgbClr val="FFFFFF"/>
                </a:highlight>
                <a:latin typeface="Courier New"/>
                <a:ea typeface="Courier New"/>
                <a:cs typeface="Courier New"/>
                <a:sym typeface="Courier New"/>
              </a:rPr>
              <a:t> [3, 30, 31, 32, 33]</a:t>
            </a:r>
            <a:endParaRPr sz="700">
              <a:solidFill>
                <a:srgbClr val="21212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t/>
            </a:r>
            <a:endParaRPr sz="700">
              <a:solidFill>
                <a:srgbClr val="21212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700">
                <a:solidFill>
                  <a:srgbClr val="212121"/>
                </a:solidFill>
                <a:highlight>
                  <a:srgbClr val="FFFFFF"/>
                </a:highlight>
                <a:latin typeface="Courier New"/>
                <a:ea typeface="Courier New"/>
                <a:cs typeface="Courier New"/>
                <a:sym typeface="Courier New"/>
              </a:rPr>
              <a:t>* Sum of outliers per column:</a:t>
            </a:r>
            <a:endParaRPr sz="700">
              <a:solidFill>
                <a:srgbClr val="21212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t/>
            </a:r>
            <a:endParaRPr sz="700">
              <a:solidFill>
                <a:srgbClr val="21212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700">
                <a:solidFill>
                  <a:srgbClr val="212121"/>
                </a:solidFill>
                <a:highlight>
                  <a:srgbClr val="FFFFFF"/>
                </a:highlight>
                <a:latin typeface="Courier New"/>
                <a:ea typeface="Courier New"/>
                <a:cs typeface="Courier New"/>
                <a:sym typeface="Courier New"/>
              </a:rPr>
              <a:t>      Column  Sum</a:t>
            </a:r>
            <a:endParaRPr sz="700">
              <a:solidFill>
                <a:srgbClr val="21212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700">
                <a:solidFill>
                  <a:srgbClr val="212121"/>
                </a:solidFill>
                <a:highlight>
                  <a:srgbClr val="FFFFFF"/>
                </a:highlight>
                <a:latin typeface="Courier New"/>
                <a:ea typeface="Courier New"/>
                <a:cs typeface="Courier New"/>
                <a:sym typeface="Courier New"/>
              </a:rPr>
              <a:t>0       age    2</a:t>
            </a:r>
            <a:endParaRPr sz="700">
              <a:solidFill>
                <a:srgbClr val="21212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700">
                <a:solidFill>
                  <a:srgbClr val="212121"/>
                </a:solidFill>
                <a:highlight>
                  <a:srgbClr val="FFFFFF"/>
                </a:highlight>
                <a:latin typeface="Courier New"/>
                <a:ea typeface="Courier New"/>
                <a:cs typeface="Courier New"/>
                <a:sym typeface="Courier New"/>
              </a:rPr>
              <a:t>1  absences   54</a:t>
            </a:r>
            <a:endParaRPr sz="700">
              <a:solidFill>
                <a:srgbClr val="21212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700">
                <a:solidFill>
                  <a:srgbClr val="212121"/>
                </a:solidFill>
                <a:highlight>
                  <a:srgbClr val="FFFFFF"/>
                </a:highlight>
                <a:latin typeface="Courier New"/>
                <a:ea typeface="Courier New"/>
                <a:cs typeface="Courier New"/>
                <a:sym typeface="Courier New"/>
              </a:rPr>
              <a:t>2        G1    1</a:t>
            </a:r>
            <a:endParaRPr sz="700">
              <a:solidFill>
                <a:srgbClr val="21212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700">
                <a:solidFill>
                  <a:srgbClr val="212121"/>
                </a:solidFill>
                <a:highlight>
                  <a:srgbClr val="FFFFFF"/>
                </a:highlight>
                <a:latin typeface="Courier New"/>
                <a:ea typeface="Courier New"/>
                <a:cs typeface="Courier New"/>
                <a:sym typeface="Courier New"/>
              </a:rPr>
              <a:t>3        G2   20</a:t>
            </a:r>
            <a:endParaRPr sz="700">
              <a:solidFill>
                <a:srgbClr val="21212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700">
                <a:solidFill>
                  <a:srgbClr val="212121"/>
                </a:solidFill>
                <a:highlight>
                  <a:srgbClr val="FFFFFF"/>
                </a:highlight>
                <a:latin typeface="Courier New"/>
                <a:ea typeface="Courier New"/>
                <a:cs typeface="Courier New"/>
                <a:sym typeface="Courier New"/>
              </a:rPr>
              <a:t>4        G3   54</a:t>
            </a:r>
            <a:endParaRPr sz="700">
              <a:solidFill>
                <a:srgbClr val="21212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t/>
            </a:r>
            <a:endParaRPr sz="700">
              <a:solidFill>
                <a:srgbClr val="21212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700">
                <a:solidFill>
                  <a:srgbClr val="212121"/>
                </a:solidFill>
                <a:highlight>
                  <a:srgbClr val="FFFFFF"/>
                </a:highlight>
                <a:latin typeface="Courier New"/>
                <a:ea typeface="Courier New"/>
                <a:cs typeface="Courier New"/>
                <a:sym typeface="Courier New"/>
              </a:rPr>
              <a:t>* Indices of outlier per column:</a:t>
            </a:r>
            <a:endParaRPr sz="700">
              <a:solidFill>
                <a:srgbClr val="21212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t/>
            </a:r>
            <a:endParaRPr sz="700">
              <a:solidFill>
                <a:srgbClr val="21212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700">
                <a:solidFill>
                  <a:srgbClr val="212121"/>
                </a:solidFill>
                <a:highlight>
                  <a:srgbClr val="FFFFFF"/>
                </a:highlight>
                <a:latin typeface="Courier New"/>
                <a:ea typeface="Courier New"/>
                <a:cs typeface="Courier New"/>
                <a:sym typeface="Courier New"/>
              </a:rPr>
              <a:t>      Column                                    Outlier_Indices</a:t>
            </a:r>
            <a:endParaRPr sz="700">
              <a:solidFill>
                <a:srgbClr val="21212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700">
                <a:solidFill>
                  <a:srgbClr val="212121"/>
                </a:solidFill>
                <a:highlight>
                  <a:srgbClr val="FFFFFF"/>
                </a:highlight>
                <a:latin typeface="Courier New"/>
                <a:ea typeface="Courier New"/>
                <a:cs typeface="Courier New"/>
                <a:sym typeface="Courier New"/>
              </a:rPr>
              <a:t>0       age                                         [247, 279]</a:t>
            </a:r>
            <a:endParaRPr sz="700">
              <a:solidFill>
                <a:srgbClr val="21212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700">
                <a:solidFill>
                  <a:srgbClr val="212121"/>
                </a:solidFill>
                <a:highlight>
                  <a:srgbClr val="FFFFFF"/>
                </a:highlight>
                <a:latin typeface="Courier New"/>
                <a:ea typeface="Courier New"/>
                <a:cs typeface="Courier New"/>
                <a:sym typeface="Courier New"/>
              </a:rPr>
              <a:t>1  absences  [18, 29, 40, 74, 89, 103, 118, 123, 133, 165, ...</a:t>
            </a:r>
            <a:endParaRPr sz="700">
              <a:solidFill>
                <a:srgbClr val="21212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700">
                <a:solidFill>
                  <a:srgbClr val="212121"/>
                </a:solidFill>
                <a:highlight>
                  <a:srgbClr val="FFFFFF"/>
                </a:highlight>
                <a:latin typeface="Courier New"/>
                <a:ea typeface="Courier New"/>
                <a:cs typeface="Courier New"/>
                <a:sym typeface="Courier New"/>
              </a:rPr>
              <a:t>2        G1                                                [0]</a:t>
            </a:r>
            <a:endParaRPr sz="700">
              <a:solidFill>
                <a:srgbClr val="21212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700">
                <a:solidFill>
                  <a:srgbClr val="212121"/>
                </a:solidFill>
                <a:highlight>
                  <a:srgbClr val="FFFFFF"/>
                </a:highlight>
                <a:latin typeface="Courier New"/>
                <a:ea typeface="Courier New"/>
                <a:cs typeface="Courier New"/>
                <a:sym typeface="Courier New"/>
              </a:rPr>
              <a:t>3        G2  [130, 131, 134, 135, 136, 137, 144, 153, 162, ...</a:t>
            </a:r>
            <a:endParaRPr sz="700">
              <a:solidFill>
                <a:srgbClr val="21212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700">
                <a:solidFill>
                  <a:srgbClr val="212121"/>
                </a:solidFill>
                <a:highlight>
                  <a:srgbClr val="FFFFFF"/>
                </a:highlight>
                <a:latin typeface="Courier New"/>
                <a:ea typeface="Courier New"/>
                <a:cs typeface="Courier New"/>
                <a:sym typeface="Courier New"/>
              </a:rPr>
              <a:t>4        G3  [128, 130, 131, 134, 135, 136, 137, 140, 144, ...</a:t>
            </a:r>
            <a:endParaRPr sz="700">
              <a:solidFill>
                <a:srgbClr val="21212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t/>
            </a:r>
            <a:endParaRPr sz="1100"/>
          </a:p>
          <a:p>
            <a:pPr indent="0" lvl="0" marL="0" rtl="0" algn="l">
              <a:spcBef>
                <a:spcPts val="0"/>
              </a:spcBef>
              <a:spcAft>
                <a:spcPts val="0"/>
              </a:spcAft>
              <a:buNone/>
            </a:pPr>
            <a:r>
              <a:t/>
            </a:r>
            <a:endParaRPr sz="1050">
              <a:solidFill>
                <a:srgbClr val="212121"/>
              </a:solidFill>
              <a:highlight>
                <a:srgbClr val="FFFFFF"/>
              </a:highlight>
              <a:latin typeface="Courier New"/>
              <a:ea typeface="Courier New"/>
              <a:cs typeface="Courier New"/>
              <a:sym typeface="Courier New"/>
            </a:endParaRPr>
          </a:p>
        </p:txBody>
      </p:sp>
      <p:sp>
        <p:nvSpPr>
          <p:cNvPr id="285" name="Google Shape;285;p19"/>
          <p:cNvSpPr txBox="1"/>
          <p:nvPr/>
        </p:nvSpPr>
        <p:spPr>
          <a:xfrm>
            <a:off x="82150" y="1276200"/>
            <a:ext cx="2114100" cy="397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600">
                <a:solidFill>
                  <a:srgbClr val="212121"/>
                </a:solidFill>
                <a:highlight>
                  <a:srgbClr val="FFFFFF"/>
                </a:highlight>
                <a:latin typeface="Courier New"/>
                <a:ea typeface="Courier New"/>
                <a:cs typeface="Courier New"/>
                <a:sym typeface="Courier New"/>
              </a:rPr>
              <a:t>*** Details of Dataset</a:t>
            </a:r>
            <a:endParaRPr b="1" sz="600">
              <a:solidFill>
                <a:srgbClr val="21212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t/>
            </a:r>
            <a:endParaRPr sz="600">
              <a:solidFill>
                <a:srgbClr val="21212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600">
                <a:solidFill>
                  <a:srgbClr val="212121"/>
                </a:solidFill>
                <a:highlight>
                  <a:srgbClr val="FFFFFF"/>
                </a:highlight>
                <a:latin typeface="Courier New"/>
                <a:ea typeface="Courier New"/>
                <a:cs typeface="Courier New"/>
                <a:sym typeface="Courier New"/>
              </a:rPr>
              <a:t>Int64Index: 1044 entries, 0 to 648</a:t>
            </a:r>
            <a:endParaRPr sz="600">
              <a:solidFill>
                <a:srgbClr val="21212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600">
                <a:solidFill>
                  <a:srgbClr val="212121"/>
                </a:solidFill>
                <a:highlight>
                  <a:srgbClr val="FFFF00"/>
                </a:highlight>
                <a:latin typeface="Courier New"/>
                <a:ea typeface="Courier New"/>
                <a:cs typeface="Courier New"/>
                <a:sym typeface="Courier New"/>
              </a:rPr>
              <a:t>Data columns (total 34 columns):</a:t>
            </a:r>
            <a:endParaRPr sz="600">
              <a:solidFill>
                <a:srgbClr val="212121"/>
              </a:solidFill>
              <a:highlight>
                <a:srgbClr val="FFFF00"/>
              </a:highlight>
              <a:latin typeface="Courier New"/>
              <a:ea typeface="Courier New"/>
              <a:cs typeface="Courier New"/>
              <a:sym typeface="Courier New"/>
            </a:endParaRPr>
          </a:p>
          <a:p>
            <a:pPr indent="0" lvl="0" marL="0" rtl="0" algn="l">
              <a:spcBef>
                <a:spcPts val="0"/>
              </a:spcBef>
              <a:spcAft>
                <a:spcPts val="0"/>
              </a:spcAft>
              <a:buNone/>
            </a:pPr>
            <a:r>
              <a:rPr lang="en" sz="600">
                <a:solidFill>
                  <a:srgbClr val="212121"/>
                </a:solidFill>
                <a:highlight>
                  <a:srgbClr val="FFFFFF"/>
                </a:highlight>
                <a:latin typeface="Courier New"/>
                <a:ea typeface="Courier New"/>
                <a:cs typeface="Courier New"/>
                <a:sym typeface="Courier New"/>
              </a:rPr>
              <a:t> #   Column      Non-Null Count  Dtype </a:t>
            </a:r>
            <a:endParaRPr sz="600">
              <a:solidFill>
                <a:srgbClr val="21212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600">
                <a:solidFill>
                  <a:srgbClr val="212121"/>
                </a:solidFill>
                <a:highlight>
                  <a:srgbClr val="FFFFFF"/>
                </a:highlight>
                <a:latin typeface="Courier New"/>
                <a:ea typeface="Courier New"/>
                <a:cs typeface="Courier New"/>
                <a:sym typeface="Courier New"/>
              </a:rPr>
              <a:t>---  ------      --------------  ----- </a:t>
            </a:r>
            <a:endParaRPr sz="600">
              <a:solidFill>
                <a:srgbClr val="21212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600">
                <a:solidFill>
                  <a:srgbClr val="212121"/>
                </a:solidFill>
                <a:highlight>
                  <a:srgbClr val="FFFFFF"/>
                </a:highlight>
                <a:latin typeface="Courier New"/>
                <a:ea typeface="Courier New"/>
                <a:cs typeface="Courier New"/>
                <a:sym typeface="Courier New"/>
              </a:rPr>
              <a:t> 0   school      1044 non-null   object</a:t>
            </a:r>
            <a:endParaRPr sz="600">
              <a:solidFill>
                <a:srgbClr val="21212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600">
                <a:solidFill>
                  <a:srgbClr val="212121"/>
                </a:solidFill>
                <a:highlight>
                  <a:srgbClr val="FFFFFF"/>
                </a:highlight>
                <a:latin typeface="Courier New"/>
                <a:ea typeface="Courier New"/>
                <a:cs typeface="Courier New"/>
                <a:sym typeface="Courier New"/>
              </a:rPr>
              <a:t> 1   course      1044 non-null   object</a:t>
            </a:r>
            <a:endParaRPr sz="600">
              <a:solidFill>
                <a:srgbClr val="21212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600">
                <a:solidFill>
                  <a:srgbClr val="212121"/>
                </a:solidFill>
                <a:highlight>
                  <a:srgbClr val="FFFFFF"/>
                </a:highlight>
                <a:latin typeface="Courier New"/>
                <a:ea typeface="Courier New"/>
                <a:cs typeface="Courier New"/>
                <a:sym typeface="Courier New"/>
              </a:rPr>
              <a:t> 2   sex         1044 non-null   object</a:t>
            </a:r>
            <a:endParaRPr sz="600">
              <a:solidFill>
                <a:srgbClr val="21212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600">
                <a:solidFill>
                  <a:srgbClr val="212121"/>
                </a:solidFill>
                <a:highlight>
                  <a:srgbClr val="FFFFFF"/>
                </a:highlight>
                <a:latin typeface="Courier New"/>
                <a:ea typeface="Courier New"/>
                <a:cs typeface="Courier New"/>
                <a:sym typeface="Courier New"/>
              </a:rPr>
              <a:t> 3   age         1044 non-null   int64 </a:t>
            </a:r>
            <a:endParaRPr sz="600">
              <a:solidFill>
                <a:srgbClr val="21212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600">
                <a:solidFill>
                  <a:srgbClr val="212121"/>
                </a:solidFill>
                <a:highlight>
                  <a:srgbClr val="FFFFFF"/>
                </a:highlight>
                <a:latin typeface="Courier New"/>
                <a:ea typeface="Courier New"/>
                <a:cs typeface="Courier New"/>
                <a:sym typeface="Courier New"/>
              </a:rPr>
              <a:t> 4   address     1044 non-null   object</a:t>
            </a:r>
            <a:endParaRPr sz="600">
              <a:solidFill>
                <a:srgbClr val="21212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600">
                <a:solidFill>
                  <a:srgbClr val="212121"/>
                </a:solidFill>
                <a:highlight>
                  <a:srgbClr val="FFFFFF"/>
                </a:highlight>
                <a:latin typeface="Courier New"/>
                <a:ea typeface="Courier New"/>
                <a:cs typeface="Courier New"/>
                <a:sym typeface="Courier New"/>
              </a:rPr>
              <a:t> 5   famsize     1044 non-null   object</a:t>
            </a:r>
            <a:endParaRPr sz="600">
              <a:solidFill>
                <a:srgbClr val="21212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600">
                <a:solidFill>
                  <a:srgbClr val="212121"/>
                </a:solidFill>
                <a:highlight>
                  <a:srgbClr val="FFFFFF"/>
                </a:highlight>
                <a:latin typeface="Courier New"/>
                <a:ea typeface="Courier New"/>
                <a:cs typeface="Courier New"/>
                <a:sym typeface="Courier New"/>
              </a:rPr>
              <a:t> 6   Pstatus     1044 non-null   object</a:t>
            </a:r>
            <a:endParaRPr sz="600">
              <a:solidFill>
                <a:srgbClr val="21212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600">
                <a:solidFill>
                  <a:srgbClr val="212121"/>
                </a:solidFill>
                <a:highlight>
                  <a:srgbClr val="FFFFFF"/>
                </a:highlight>
                <a:latin typeface="Courier New"/>
                <a:ea typeface="Courier New"/>
                <a:cs typeface="Courier New"/>
                <a:sym typeface="Courier New"/>
              </a:rPr>
              <a:t> 7   Medu        1044 non-null   int64 </a:t>
            </a:r>
            <a:endParaRPr sz="600">
              <a:solidFill>
                <a:srgbClr val="21212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600">
                <a:solidFill>
                  <a:srgbClr val="212121"/>
                </a:solidFill>
                <a:highlight>
                  <a:srgbClr val="FFFFFF"/>
                </a:highlight>
                <a:latin typeface="Courier New"/>
                <a:ea typeface="Courier New"/>
                <a:cs typeface="Courier New"/>
                <a:sym typeface="Courier New"/>
              </a:rPr>
              <a:t> 8   Fedu        1044 non-null   int64 </a:t>
            </a:r>
            <a:endParaRPr sz="600">
              <a:solidFill>
                <a:srgbClr val="21212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600">
                <a:solidFill>
                  <a:srgbClr val="212121"/>
                </a:solidFill>
                <a:highlight>
                  <a:srgbClr val="FFFFFF"/>
                </a:highlight>
                <a:latin typeface="Courier New"/>
                <a:ea typeface="Courier New"/>
                <a:cs typeface="Courier New"/>
                <a:sym typeface="Courier New"/>
              </a:rPr>
              <a:t> 9   Mjob        1044 non-null   object</a:t>
            </a:r>
            <a:endParaRPr sz="600">
              <a:solidFill>
                <a:srgbClr val="21212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600">
                <a:solidFill>
                  <a:srgbClr val="212121"/>
                </a:solidFill>
                <a:highlight>
                  <a:srgbClr val="FFFFFF"/>
                </a:highlight>
                <a:latin typeface="Courier New"/>
                <a:ea typeface="Courier New"/>
                <a:cs typeface="Courier New"/>
                <a:sym typeface="Courier New"/>
              </a:rPr>
              <a:t> 10  Fjob        1044 non-null   object</a:t>
            </a:r>
            <a:endParaRPr sz="600">
              <a:solidFill>
                <a:srgbClr val="21212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600">
                <a:solidFill>
                  <a:srgbClr val="212121"/>
                </a:solidFill>
                <a:highlight>
                  <a:srgbClr val="FFFFFF"/>
                </a:highlight>
                <a:latin typeface="Courier New"/>
                <a:ea typeface="Courier New"/>
                <a:cs typeface="Courier New"/>
                <a:sym typeface="Courier New"/>
              </a:rPr>
              <a:t> 11  reason      1044 non-null   object</a:t>
            </a:r>
            <a:endParaRPr sz="600">
              <a:solidFill>
                <a:srgbClr val="21212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600">
                <a:solidFill>
                  <a:srgbClr val="212121"/>
                </a:solidFill>
                <a:highlight>
                  <a:srgbClr val="FFFFFF"/>
                </a:highlight>
                <a:latin typeface="Courier New"/>
                <a:ea typeface="Courier New"/>
                <a:cs typeface="Courier New"/>
                <a:sym typeface="Courier New"/>
              </a:rPr>
              <a:t> 12  guardian    1044 non-null   object</a:t>
            </a:r>
            <a:endParaRPr sz="600">
              <a:solidFill>
                <a:srgbClr val="21212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600">
                <a:solidFill>
                  <a:srgbClr val="212121"/>
                </a:solidFill>
                <a:highlight>
                  <a:srgbClr val="FFFFFF"/>
                </a:highlight>
                <a:latin typeface="Courier New"/>
                <a:ea typeface="Courier New"/>
                <a:cs typeface="Courier New"/>
                <a:sym typeface="Courier New"/>
              </a:rPr>
              <a:t> 13  traveltime  1044 non-null   int64 </a:t>
            </a:r>
            <a:endParaRPr sz="600">
              <a:solidFill>
                <a:srgbClr val="21212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600">
                <a:solidFill>
                  <a:srgbClr val="212121"/>
                </a:solidFill>
                <a:highlight>
                  <a:srgbClr val="FFFFFF"/>
                </a:highlight>
                <a:latin typeface="Courier New"/>
                <a:ea typeface="Courier New"/>
                <a:cs typeface="Courier New"/>
                <a:sym typeface="Courier New"/>
              </a:rPr>
              <a:t> 14  studytime   1044 non-null   int64 </a:t>
            </a:r>
            <a:endParaRPr sz="600">
              <a:solidFill>
                <a:srgbClr val="21212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600">
                <a:solidFill>
                  <a:srgbClr val="212121"/>
                </a:solidFill>
                <a:highlight>
                  <a:srgbClr val="FFFFFF"/>
                </a:highlight>
                <a:latin typeface="Courier New"/>
                <a:ea typeface="Courier New"/>
                <a:cs typeface="Courier New"/>
                <a:sym typeface="Courier New"/>
              </a:rPr>
              <a:t> 15  failures    1044 non-null   int64 </a:t>
            </a:r>
            <a:endParaRPr sz="600">
              <a:solidFill>
                <a:srgbClr val="21212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600">
                <a:solidFill>
                  <a:srgbClr val="212121"/>
                </a:solidFill>
                <a:highlight>
                  <a:srgbClr val="FFFFFF"/>
                </a:highlight>
                <a:latin typeface="Courier New"/>
                <a:ea typeface="Courier New"/>
                <a:cs typeface="Courier New"/>
                <a:sym typeface="Courier New"/>
              </a:rPr>
              <a:t> 16  schoolsup   1044 non-null   object</a:t>
            </a:r>
            <a:endParaRPr sz="600">
              <a:solidFill>
                <a:srgbClr val="21212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600">
                <a:solidFill>
                  <a:srgbClr val="212121"/>
                </a:solidFill>
                <a:highlight>
                  <a:srgbClr val="FFFFFF"/>
                </a:highlight>
                <a:latin typeface="Courier New"/>
                <a:ea typeface="Courier New"/>
                <a:cs typeface="Courier New"/>
                <a:sym typeface="Courier New"/>
              </a:rPr>
              <a:t> 17  famsup      1044 non-null   object</a:t>
            </a:r>
            <a:endParaRPr sz="600">
              <a:solidFill>
                <a:srgbClr val="21212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600">
                <a:solidFill>
                  <a:srgbClr val="212121"/>
                </a:solidFill>
                <a:highlight>
                  <a:srgbClr val="FFFFFF"/>
                </a:highlight>
                <a:latin typeface="Courier New"/>
                <a:ea typeface="Courier New"/>
                <a:cs typeface="Courier New"/>
                <a:sym typeface="Courier New"/>
              </a:rPr>
              <a:t> 18  paid        1044 non-null   object</a:t>
            </a:r>
            <a:endParaRPr sz="600">
              <a:solidFill>
                <a:srgbClr val="21212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600">
                <a:solidFill>
                  <a:srgbClr val="212121"/>
                </a:solidFill>
                <a:highlight>
                  <a:srgbClr val="FFFFFF"/>
                </a:highlight>
                <a:latin typeface="Courier New"/>
                <a:ea typeface="Courier New"/>
                <a:cs typeface="Courier New"/>
                <a:sym typeface="Courier New"/>
              </a:rPr>
              <a:t> 19  activities  1044 non-null   object</a:t>
            </a:r>
            <a:endParaRPr sz="600">
              <a:solidFill>
                <a:srgbClr val="21212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600">
                <a:solidFill>
                  <a:srgbClr val="212121"/>
                </a:solidFill>
                <a:highlight>
                  <a:srgbClr val="FFFFFF"/>
                </a:highlight>
                <a:latin typeface="Courier New"/>
                <a:ea typeface="Courier New"/>
                <a:cs typeface="Courier New"/>
                <a:sym typeface="Courier New"/>
              </a:rPr>
              <a:t> 20  nursery     1044 non-null   object</a:t>
            </a:r>
            <a:endParaRPr sz="600">
              <a:solidFill>
                <a:srgbClr val="21212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600">
                <a:solidFill>
                  <a:srgbClr val="212121"/>
                </a:solidFill>
                <a:highlight>
                  <a:srgbClr val="FFFFFF"/>
                </a:highlight>
                <a:latin typeface="Courier New"/>
                <a:ea typeface="Courier New"/>
                <a:cs typeface="Courier New"/>
                <a:sym typeface="Courier New"/>
              </a:rPr>
              <a:t> 21  higher      1044 non-null   object</a:t>
            </a:r>
            <a:endParaRPr sz="600">
              <a:solidFill>
                <a:srgbClr val="21212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600">
                <a:solidFill>
                  <a:srgbClr val="212121"/>
                </a:solidFill>
                <a:highlight>
                  <a:srgbClr val="FFFFFF"/>
                </a:highlight>
                <a:latin typeface="Courier New"/>
                <a:ea typeface="Courier New"/>
                <a:cs typeface="Courier New"/>
                <a:sym typeface="Courier New"/>
              </a:rPr>
              <a:t> 22  internet    1044 non-null   object</a:t>
            </a:r>
            <a:endParaRPr sz="600">
              <a:solidFill>
                <a:srgbClr val="21212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600">
                <a:solidFill>
                  <a:srgbClr val="212121"/>
                </a:solidFill>
                <a:highlight>
                  <a:srgbClr val="FFFFFF"/>
                </a:highlight>
                <a:latin typeface="Courier New"/>
                <a:ea typeface="Courier New"/>
                <a:cs typeface="Courier New"/>
                <a:sym typeface="Courier New"/>
              </a:rPr>
              <a:t> 23  romantic    1044 non-null   object</a:t>
            </a:r>
            <a:endParaRPr sz="600">
              <a:solidFill>
                <a:srgbClr val="21212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600">
                <a:solidFill>
                  <a:srgbClr val="212121"/>
                </a:solidFill>
                <a:highlight>
                  <a:srgbClr val="FFFFFF"/>
                </a:highlight>
                <a:latin typeface="Courier New"/>
                <a:ea typeface="Courier New"/>
                <a:cs typeface="Courier New"/>
                <a:sym typeface="Courier New"/>
              </a:rPr>
              <a:t> 24  famrel      1044 non-null   int64 </a:t>
            </a:r>
            <a:endParaRPr sz="600">
              <a:solidFill>
                <a:srgbClr val="21212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600">
                <a:solidFill>
                  <a:srgbClr val="212121"/>
                </a:solidFill>
                <a:highlight>
                  <a:srgbClr val="FFFFFF"/>
                </a:highlight>
                <a:latin typeface="Courier New"/>
                <a:ea typeface="Courier New"/>
                <a:cs typeface="Courier New"/>
                <a:sym typeface="Courier New"/>
              </a:rPr>
              <a:t> 25  freetime    1044 non-null   int64 </a:t>
            </a:r>
            <a:endParaRPr sz="600">
              <a:solidFill>
                <a:srgbClr val="21212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600">
                <a:solidFill>
                  <a:srgbClr val="212121"/>
                </a:solidFill>
                <a:highlight>
                  <a:srgbClr val="FFFFFF"/>
                </a:highlight>
                <a:latin typeface="Courier New"/>
                <a:ea typeface="Courier New"/>
                <a:cs typeface="Courier New"/>
                <a:sym typeface="Courier New"/>
              </a:rPr>
              <a:t> 26  goout       1044 non-null   int64 </a:t>
            </a:r>
            <a:endParaRPr sz="600">
              <a:solidFill>
                <a:srgbClr val="21212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600">
                <a:solidFill>
                  <a:srgbClr val="212121"/>
                </a:solidFill>
                <a:highlight>
                  <a:srgbClr val="FFFFFF"/>
                </a:highlight>
                <a:latin typeface="Courier New"/>
                <a:ea typeface="Courier New"/>
                <a:cs typeface="Courier New"/>
                <a:sym typeface="Courier New"/>
              </a:rPr>
              <a:t> 27  Dalc        1044 non-null   int64 </a:t>
            </a:r>
            <a:endParaRPr sz="600">
              <a:solidFill>
                <a:srgbClr val="21212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600">
                <a:solidFill>
                  <a:srgbClr val="212121"/>
                </a:solidFill>
                <a:highlight>
                  <a:srgbClr val="FFFFFF"/>
                </a:highlight>
                <a:latin typeface="Courier New"/>
                <a:ea typeface="Courier New"/>
                <a:cs typeface="Courier New"/>
                <a:sym typeface="Courier New"/>
              </a:rPr>
              <a:t> 28  Walc        1044 non-null   int64 </a:t>
            </a:r>
            <a:endParaRPr sz="600">
              <a:solidFill>
                <a:srgbClr val="21212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600">
                <a:solidFill>
                  <a:srgbClr val="212121"/>
                </a:solidFill>
                <a:highlight>
                  <a:srgbClr val="FFFFFF"/>
                </a:highlight>
                <a:latin typeface="Courier New"/>
                <a:ea typeface="Courier New"/>
                <a:cs typeface="Courier New"/>
                <a:sym typeface="Courier New"/>
              </a:rPr>
              <a:t> 29  health      1044 non-null   int64 </a:t>
            </a:r>
            <a:endParaRPr sz="600">
              <a:solidFill>
                <a:srgbClr val="21212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600">
                <a:solidFill>
                  <a:srgbClr val="212121"/>
                </a:solidFill>
                <a:highlight>
                  <a:srgbClr val="FFFFFF"/>
                </a:highlight>
                <a:latin typeface="Courier New"/>
                <a:ea typeface="Courier New"/>
                <a:cs typeface="Courier New"/>
                <a:sym typeface="Courier New"/>
              </a:rPr>
              <a:t> 30  absences    1044 non-null   int64 </a:t>
            </a:r>
            <a:endParaRPr sz="600">
              <a:solidFill>
                <a:srgbClr val="21212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600">
                <a:solidFill>
                  <a:srgbClr val="212121"/>
                </a:solidFill>
                <a:highlight>
                  <a:srgbClr val="FFFFFF"/>
                </a:highlight>
                <a:latin typeface="Courier New"/>
                <a:ea typeface="Courier New"/>
                <a:cs typeface="Courier New"/>
                <a:sym typeface="Courier New"/>
              </a:rPr>
              <a:t> 31  G1          1044 non-null   int64 </a:t>
            </a:r>
            <a:endParaRPr sz="600">
              <a:solidFill>
                <a:srgbClr val="21212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600">
                <a:solidFill>
                  <a:srgbClr val="212121"/>
                </a:solidFill>
                <a:highlight>
                  <a:srgbClr val="FFFFFF"/>
                </a:highlight>
                <a:latin typeface="Courier New"/>
                <a:ea typeface="Courier New"/>
                <a:cs typeface="Courier New"/>
                <a:sym typeface="Courier New"/>
              </a:rPr>
              <a:t> 32  G2          1044 non-null   int64 </a:t>
            </a:r>
            <a:endParaRPr sz="600">
              <a:solidFill>
                <a:srgbClr val="21212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600">
                <a:solidFill>
                  <a:srgbClr val="212121"/>
                </a:solidFill>
                <a:highlight>
                  <a:srgbClr val="FFFFFF"/>
                </a:highlight>
                <a:latin typeface="Courier New"/>
                <a:ea typeface="Courier New"/>
                <a:cs typeface="Courier New"/>
                <a:sym typeface="Courier New"/>
              </a:rPr>
              <a:t> 33  G3          1044 non-null   int64 </a:t>
            </a:r>
            <a:endParaRPr sz="600">
              <a:solidFill>
                <a:srgbClr val="21212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600">
                <a:solidFill>
                  <a:srgbClr val="212121"/>
                </a:solidFill>
                <a:highlight>
                  <a:srgbClr val="FFFF00"/>
                </a:highlight>
                <a:latin typeface="Courier New"/>
                <a:ea typeface="Courier New"/>
                <a:cs typeface="Courier New"/>
                <a:sym typeface="Courier New"/>
              </a:rPr>
              <a:t>dtypes: int64(16), object(18)</a:t>
            </a:r>
            <a:endParaRPr sz="600">
              <a:highlight>
                <a:srgbClr val="FFFF00"/>
              </a:highlight>
            </a:endParaRPr>
          </a:p>
        </p:txBody>
      </p:sp>
      <p:sp>
        <p:nvSpPr>
          <p:cNvPr id="286" name="Google Shape;286;p19"/>
          <p:cNvSpPr txBox="1"/>
          <p:nvPr/>
        </p:nvSpPr>
        <p:spPr>
          <a:xfrm>
            <a:off x="2540000" y="1320200"/>
            <a:ext cx="2910600" cy="255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700">
                <a:solidFill>
                  <a:srgbClr val="212121"/>
                </a:solidFill>
                <a:highlight>
                  <a:srgbClr val="FFFFFF"/>
                </a:highlight>
                <a:latin typeface="Courier New"/>
                <a:ea typeface="Courier New"/>
                <a:cs typeface="Courier New"/>
                <a:sym typeface="Courier New"/>
              </a:rPr>
              <a:t>*** Unique values in categorical variables</a:t>
            </a:r>
            <a:endParaRPr b="1" sz="700">
              <a:solidFill>
                <a:srgbClr val="21212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t/>
            </a:r>
            <a:endParaRPr sz="700">
              <a:solidFill>
                <a:srgbClr val="21212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700">
                <a:solidFill>
                  <a:srgbClr val="212121"/>
                </a:solidFill>
                <a:highlight>
                  <a:srgbClr val="FFFFFF"/>
                </a:highlight>
                <a:latin typeface="Courier New"/>
                <a:ea typeface="Courier New"/>
                <a:cs typeface="Courier New"/>
                <a:sym typeface="Courier New"/>
              </a:rPr>
              <a:t>school :	 ['GP' 'MS']</a:t>
            </a:r>
            <a:endParaRPr sz="700">
              <a:solidFill>
                <a:srgbClr val="21212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700">
                <a:solidFill>
                  <a:srgbClr val="212121"/>
                </a:solidFill>
                <a:highlight>
                  <a:srgbClr val="FFFFFF"/>
                </a:highlight>
                <a:latin typeface="Courier New"/>
                <a:ea typeface="Courier New"/>
                <a:cs typeface="Courier New"/>
                <a:sym typeface="Courier New"/>
              </a:rPr>
              <a:t>course :	 ['Math' 'Portuguese']</a:t>
            </a:r>
            <a:endParaRPr sz="700">
              <a:solidFill>
                <a:srgbClr val="21212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700">
                <a:solidFill>
                  <a:srgbClr val="212121"/>
                </a:solidFill>
                <a:highlight>
                  <a:srgbClr val="FFFFFF"/>
                </a:highlight>
                <a:latin typeface="Courier New"/>
                <a:ea typeface="Courier New"/>
                <a:cs typeface="Courier New"/>
                <a:sym typeface="Courier New"/>
              </a:rPr>
              <a:t>sex 	:	 ['F' 'M']</a:t>
            </a:r>
            <a:endParaRPr sz="700">
              <a:solidFill>
                <a:srgbClr val="21212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700">
                <a:solidFill>
                  <a:srgbClr val="212121"/>
                </a:solidFill>
                <a:highlight>
                  <a:srgbClr val="FFFFFF"/>
                </a:highlight>
                <a:latin typeface="Courier New"/>
                <a:ea typeface="Courier New"/>
                <a:cs typeface="Courier New"/>
                <a:sym typeface="Courier New"/>
              </a:rPr>
              <a:t>address :	 ['U' 'R']</a:t>
            </a:r>
            <a:endParaRPr sz="700">
              <a:solidFill>
                <a:srgbClr val="21212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700">
                <a:solidFill>
                  <a:srgbClr val="212121"/>
                </a:solidFill>
                <a:highlight>
                  <a:srgbClr val="FFFFFF"/>
                </a:highlight>
                <a:latin typeface="Courier New"/>
                <a:ea typeface="Courier New"/>
                <a:cs typeface="Courier New"/>
                <a:sym typeface="Courier New"/>
              </a:rPr>
              <a:t>famsize :	 ['GT3' 'LE3']</a:t>
            </a:r>
            <a:endParaRPr sz="700">
              <a:solidFill>
                <a:srgbClr val="21212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700">
                <a:solidFill>
                  <a:srgbClr val="212121"/>
                </a:solidFill>
                <a:highlight>
                  <a:srgbClr val="FFFFFF"/>
                </a:highlight>
                <a:latin typeface="Courier New"/>
                <a:ea typeface="Courier New"/>
                <a:cs typeface="Courier New"/>
                <a:sym typeface="Courier New"/>
              </a:rPr>
              <a:t>Pstatus :	 ['A' 'T']</a:t>
            </a:r>
            <a:endParaRPr sz="700">
              <a:solidFill>
                <a:srgbClr val="21212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700">
                <a:solidFill>
                  <a:srgbClr val="212121"/>
                </a:solidFill>
                <a:highlight>
                  <a:srgbClr val="FFFFFF"/>
                </a:highlight>
                <a:latin typeface="Courier New"/>
                <a:ea typeface="Courier New"/>
                <a:cs typeface="Courier New"/>
                <a:sym typeface="Courier New"/>
              </a:rPr>
              <a:t>Mjob 	:	 ['at_home' 'health' 'other' 'services' 'teacher']</a:t>
            </a:r>
            <a:endParaRPr sz="700">
              <a:solidFill>
                <a:srgbClr val="21212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700">
                <a:solidFill>
                  <a:srgbClr val="212121"/>
                </a:solidFill>
                <a:highlight>
                  <a:srgbClr val="FFFFFF"/>
                </a:highlight>
                <a:latin typeface="Courier New"/>
                <a:ea typeface="Courier New"/>
                <a:cs typeface="Courier New"/>
                <a:sym typeface="Courier New"/>
              </a:rPr>
              <a:t>Fjob 	:	 ['teacher' 'other' 'services' 'health' 'at_home']</a:t>
            </a:r>
            <a:endParaRPr sz="700">
              <a:solidFill>
                <a:srgbClr val="21212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700">
                <a:solidFill>
                  <a:srgbClr val="212121"/>
                </a:solidFill>
                <a:highlight>
                  <a:srgbClr val="FFFFFF"/>
                </a:highlight>
                <a:latin typeface="Courier New"/>
                <a:ea typeface="Courier New"/>
                <a:cs typeface="Courier New"/>
                <a:sym typeface="Courier New"/>
              </a:rPr>
              <a:t>reason :	 ['course' 'other' 'home' 'reputation']</a:t>
            </a:r>
            <a:endParaRPr sz="700">
              <a:solidFill>
                <a:srgbClr val="21212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700">
                <a:solidFill>
                  <a:srgbClr val="212121"/>
                </a:solidFill>
                <a:highlight>
                  <a:srgbClr val="FFFFFF"/>
                </a:highlight>
                <a:latin typeface="Courier New"/>
                <a:ea typeface="Courier New"/>
                <a:cs typeface="Courier New"/>
                <a:sym typeface="Courier New"/>
              </a:rPr>
              <a:t>guardian :	 ['mother' 'father' 'other']</a:t>
            </a:r>
            <a:endParaRPr sz="700">
              <a:solidFill>
                <a:srgbClr val="21212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700">
                <a:solidFill>
                  <a:srgbClr val="212121"/>
                </a:solidFill>
                <a:highlight>
                  <a:srgbClr val="FFFFFF"/>
                </a:highlight>
                <a:latin typeface="Courier New"/>
                <a:ea typeface="Courier New"/>
                <a:cs typeface="Courier New"/>
                <a:sym typeface="Courier New"/>
              </a:rPr>
              <a:t>schoolsup :	 ['yes' 'no']</a:t>
            </a:r>
            <a:endParaRPr sz="700">
              <a:solidFill>
                <a:srgbClr val="21212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700">
                <a:solidFill>
                  <a:srgbClr val="212121"/>
                </a:solidFill>
                <a:highlight>
                  <a:srgbClr val="FFFFFF"/>
                </a:highlight>
                <a:latin typeface="Courier New"/>
                <a:ea typeface="Courier New"/>
                <a:cs typeface="Courier New"/>
                <a:sym typeface="Courier New"/>
              </a:rPr>
              <a:t>famsup :	 	 ['no' 'yes']</a:t>
            </a:r>
            <a:endParaRPr sz="700">
              <a:solidFill>
                <a:srgbClr val="21212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700">
                <a:solidFill>
                  <a:srgbClr val="212121"/>
                </a:solidFill>
                <a:highlight>
                  <a:srgbClr val="FFFFFF"/>
                </a:highlight>
                <a:latin typeface="Courier New"/>
                <a:ea typeface="Courier New"/>
                <a:cs typeface="Courier New"/>
                <a:sym typeface="Courier New"/>
              </a:rPr>
              <a:t>paid 	:	 ['no' 'yes']</a:t>
            </a:r>
            <a:endParaRPr sz="700">
              <a:solidFill>
                <a:srgbClr val="21212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700">
                <a:solidFill>
                  <a:srgbClr val="212121"/>
                </a:solidFill>
                <a:highlight>
                  <a:srgbClr val="FFFFFF"/>
                </a:highlight>
                <a:latin typeface="Courier New"/>
                <a:ea typeface="Courier New"/>
                <a:cs typeface="Courier New"/>
                <a:sym typeface="Courier New"/>
              </a:rPr>
              <a:t>activities :	 ['no' 'yes']</a:t>
            </a:r>
            <a:endParaRPr sz="700">
              <a:solidFill>
                <a:srgbClr val="21212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700">
                <a:solidFill>
                  <a:srgbClr val="212121"/>
                </a:solidFill>
                <a:highlight>
                  <a:srgbClr val="FFFFFF"/>
                </a:highlight>
                <a:latin typeface="Courier New"/>
                <a:ea typeface="Courier New"/>
                <a:cs typeface="Courier New"/>
                <a:sym typeface="Courier New"/>
              </a:rPr>
              <a:t>nursery :	 ['yes' 'no']</a:t>
            </a:r>
            <a:endParaRPr sz="700">
              <a:solidFill>
                <a:srgbClr val="21212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700">
                <a:solidFill>
                  <a:srgbClr val="212121"/>
                </a:solidFill>
                <a:highlight>
                  <a:srgbClr val="FFFFFF"/>
                </a:highlight>
                <a:latin typeface="Courier New"/>
                <a:ea typeface="Courier New"/>
                <a:cs typeface="Courier New"/>
                <a:sym typeface="Courier New"/>
              </a:rPr>
              <a:t>higher :	 	 ['yes' 'no']</a:t>
            </a:r>
            <a:endParaRPr sz="700">
              <a:solidFill>
                <a:srgbClr val="21212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700">
                <a:solidFill>
                  <a:srgbClr val="212121"/>
                </a:solidFill>
                <a:highlight>
                  <a:srgbClr val="FFFFFF"/>
                </a:highlight>
                <a:latin typeface="Courier New"/>
                <a:ea typeface="Courier New"/>
                <a:cs typeface="Courier New"/>
                <a:sym typeface="Courier New"/>
              </a:rPr>
              <a:t>internet :	 ['no' 'yes']</a:t>
            </a:r>
            <a:endParaRPr sz="700">
              <a:solidFill>
                <a:srgbClr val="21212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700">
                <a:solidFill>
                  <a:srgbClr val="212121"/>
                </a:solidFill>
                <a:highlight>
                  <a:srgbClr val="FFFFFF"/>
                </a:highlight>
                <a:latin typeface="Courier New"/>
                <a:ea typeface="Courier New"/>
                <a:cs typeface="Courier New"/>
                <a:sym typeface="Courier New"/>
              </a:rPr>
              <a:t>romantic :	 ['no' 'yes']</a:t>
            </a:r>
            <a:endParaRPr sz="700"/>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alerio template">
  <a:themeElements>
    <a:clrScheme name="Custom 347">
      <a:dk1>
        <a:srgbClr val="263248"/>
      </a:dk1>
      <a:lt1>
        <a:srgbClr val="FFFFFF"/>
      </a:lt1>
      <a:dk2>
        <a:srgbClr val="434343"/>
      </a:dk2>
      <a:lt2>
        <a:srgbClr val="F3F3F3"/>
      </a:lt2>
      <a:accent1>
        <a:srgbClr val="3F5378"/>
      </a:accent1>
      <a:accent2>
        <a:srgbClr val="263248"/>
      </a:accent2>
      <a:accent3>
        <a:srgbClr val="92A8C8"/>
      </a:accent3>
      <a:accent4>
        <a:srgbClr val="C7D3E6"/>
      </a:accent4>
      <a:accent5>
        <a:srgbClr val="FF9800"/>
      </a:accent5>
      <a:accent6>
        <a:srgbClr val="D26F00"/>
      </a:accent6>
      <a:hlink>
        <a:srgbClr val="3F5378"/>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